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sldIdLst>
    <p:sldId id="256" r:id="rId2"/>
    <p:sldId id="307" r:id="rId3"/>
    <p:sldId id="304" r:id="rId4"/>
    <p:sldId id="291" r:id="rId5"/>
    <p:sldId id="292" r:id="rId6"/>
    <p:sldId id="293" r:id="rId7"/>
    <p:sldId id="294" r:id="rId8"/>
    <p:sldId id="295" r:id="rId9"/>
    <p:sldId id="279" r:id="rId10"/>
    <p:sldId id="269" r:id="rId11"/>
    <p:sldId id="270" r:id="rId12"/>
    <p:sldId id="271" r:id="rId13"/>
    <p:sldId id="308" r:id="rId14"/>
    <p:sldId id="272" r:id="rId15"/>
    <p:sldId id="273" r:id="rId16"/>
    <p:sldId id="274" r:id="rId17"/>
    <p:sldId id="275" r:id="rId18"/>
    <p:sldId id="276" r:id="rId19"/>
    <p:sldId id="277" r:id="rId20"/>
    <p:sldId id="278" r:id="rId21"/>
    <p:sldId id="257" r:id="rId22"/>
    <p:sldId id="259" r:id="rId23"/>
    <p:sldId id="258" r:id="rId24"/>
    <p:sldId id="260" r:id="rId25"/>
    <p:sldId id="261" r:id="rId26"/>
    <p:sldId id="263" r:id="rId27"/>
    <p:sldId id="268" r:id="rId28"/>
    <p:sldId id="267" r:id="rId29"/>
    <p:sldId id="281" r:id="rId30"/>
    <p:sldId id="282" r:id="rId31"/>
    <p:sldId id="283" r:id="rId32"/>
    <p:sldId id="284" r:id="rId33"/>
    <p:sldId id="285" r:id="rId34"/>
    <p:sldId id="296" r:id="rId35"/>
    <p:sldId id="286" r:id="rId36"/>
    <p:sldId id="287" r:id="rId37"/>
    <p:sldId id="288" r:id="rId38"/>
    <p:sldId id="289" r:id="rId39"/>
    <p:sldId id="305" r:id="rId40"/>
    <p:sldId id="306" r:id="rId41"/>
    <p:sldId id="303" r:id="rId42"/>
    <p:sldId id="290"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F2F"/>
    <a:srgbClr val="843728"/>
    <a:srgbClr val="FFFF99"/>
    <a:srgbClr val="FFFF66"/>
    <a:srgbClr val="555991"/>
    <a:srgbClr val="CCFF99"/>
    <a:srgbClr val="3A8041"/>
    <a:srgbClr val="11812C"/>
    <a:srgbClr val="515589"/>
    <a:srgbClr val="FF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5858" autoAdjust="0"/>
  </p:normalViewPr>
  <p:slideViewPr>
    <p:cSldViewPr>
      <p:cViewPr>
        <p:scale>
          <a:sx n="100" d="100"/>
          <a:sy n="100" d="100"/>
        </p:scale>
        <p:origin x="-294" y="36"/>
      </p:cViewPr>
      <p:guideLst>
        <p:guide orient="horz" pos="2160"/>
        <p:guide pos="2880"/>
      </p:guideLst>
    </p:cSldViewPr>
  </p:slideViewPr>
  <p:outlineViewPr>
    <p:cViewPr>
      <p:scale>
        <a:sx n="33" d="100"/>
        <a:sy n="33" d="100"/>
      </p:scale>
      <p:origin x="0" y="138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s.kazem\Desktop\Book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ms.kazem\Desktop\Book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layout/>
    </c:title>
    <c:view3D>
      <c:rAngAx val="1"/>
    </c:view3D>
    <c:plotArea>
      <c:layout/>
      <c:bar3DChart>
        <c:barDir val="col"/>
        <c:grouping val="clustered"/>
        <c:ser>
          <c:idx val="0"/>
          <c:order val="0"/>
          <c:tx>
            <c:v>مقام بدست آماده</c:v>
          </c:tx>
          <c:spPr>
            <a:solidFill>
              <a:schemeClr val="accent5">
                <a:lumMod val="75000"/>
              </a:schemeClr>
            </a:solidFill>
          </c:spPr>
          <c:dPt>
            <c:idx val="0"/>
            <c:spPr>
              <a:solidFill>
                <a:srgbClr val="474B78">
                  <a:lumMod val="60000"/>
                  <a:lumOff val="40000"/>
                </a:srgbClr>
              </a:solidFill>
            </c:spPr>
          </c:dPt>
          <c:dPt>
            <c:idx val="1"/>
            <c:spPr>
              <a:solidFill>
                <a:srgbClr val="7D3C4A">
                  <a:lumMod val="40000"/>
                  <a:lumOff val="60000"/>
                </a:srgbClr>
              </a:solidFill>
            </c:spPr>
          </c:dPt>
          <c:dPt>
            <c:idx val="2"/>
            <c:spPr>
              <a:solidFill>
                <a:srgbClr val="DA1F28">
                  <a:lumMod val="75000"/>
                </a:srgbClr>
              </a:solidFill>
            </c:spPr>
          </c:dPt>
          <c:dPt>
            <c:idx val="3"/>
            <c:spPr>
              <a:solidFill>
                <a:srgbClr val="7D3C4A">
                  <a:lumMod val="20000"/>
                  <a:lumOff val="80000"/>
                </a:srgbClr>
              </a:solidFill>
            </c:spPr>
          </c:dPt>
          <c:dPt>
            <c:idx val="4"/>
            <c:spPr>
              <a:solidFill>
                <a:srgbClr val="92D050"/>
              </a:solidFill>
            </c:spPr>
          </c:dPt>
          <c:dPt>
            <c:idx val="5"/>
            <c:spPr>
              <a:solidFill>
                <a:srgbClr val="DA1F28">
                  <a:lumMod val="40000"/>
                  <a:lumOff val="60000"/>
                </a:srgbClr>
              </a:solidFill>
            </c:spPr>
          </c:dPt>
          <c:dPt>
            <c:idx val="6"/>
            <c:spPr>
              <a:solidFill>
                <a:srgbClr val="2DA2BF">
                  <a:lumMod val="60000"/>
                  <a:lumOff val="40000"/>
                </a:srgbClr>
              </a:solidFill>
            </c:spPr>
          </c:dPt>
          <c:dLbls>
            <c:dLbl>
              <c:idx val="0"/>
              <c:layout/>
              <c:tx>
                <c:rich>
                  <a:bodyPr/>
                  <a:lstStyle/>
                  <a:p>
                    <a:pPr rtl="0">
                      <a:defRPr b="1">
                        <a:solidFill>
                          <a:srgbClr val="843728"/>
                        </a:solidFill>
                        <a:cs typeface="B Karim" pitchFamily="2" charset="-78"/>
                      </a:defRPr>
                    </a:pPr>
                    <a:r>
                      <a:rPr lang="fa-IR" sz="1500" b="1" dirty="0" smtClean="0">
                        <a:solidFill>
                          <a:srgbClr val="843728"/>
                        </a:solidFill>
                        <a:cs typeface="B Mitra" pitchFamily="2" charset="-78"/>
                      </a:rPr>
                      <a:t>7</a:t>
                    </a:r>
                    <a:endParaRPr lang="en-US" sz="1500" b="1" dirty="0">
                      <a:solidFill>
                        <a:srgbClr val="843728"/>
                      </a:solidFill>
                      <a:cs typeface="B Mitra" pitchFamily="2" charset="-78"/>
                    </a:endParaRPr>
                  </a:p>
                </c:rich>
              </c:tx>
              <c:spPr/>
              <c:showVal val="1"/>
            </c:dLbl>
            <c:dLbl>
              <c:idx val="1"/>
              <c:layout/>
              <c:tx>
                <c:rich>
                  <a:bodyPr/>
                  <a:lstStyle/>
                  <a:p>
                    <a:r>
                      <a:rPr lang="fa-IR" sz="1600" b="1" smtClean="0">
                        <a:solidFill>
                          <a:srgbClr val="843728"/>
                        </a:solidFill>
                      </a:rPr>
                      <a:t>4</a:t>
                    </a:r>
                    <a:endParaRPr lang="en-US" sz="1600" b="1" dirty="0">
                      <a:solidFill>
                        <a:srgbClr val="843728"/>
                      </a:solidFill>
                    </a:endParaRPr>
                  </a:p>
                </c:rich>
              </c:tx>
              <c:showVal val="1"/>
            </c:dLbl>
            <c:dLbl>
              <c:idx val="2"/>
              <c:layout/>
              <c:tx>
                <c:rich>
                  <a:bodyPr/>
                  <a:lstStyle/>
                  <a:p>
                    <a:r>
                      <a:rPr lang="fa-IR" sz="1500" b="1" smtClean="0">
                        <a:solidFill>
                          <a:srgbClr val="843728"/>
                        </a:solidFill>
                      </a:rPr>
                      <a:t>5</a:t>
                    </a:r>
                    <a:endParaRPr lang="en-US" sz="1500" b="1" dirty="0">
                      <a:solidFill>
                        <a:srgbClr val="843728"/>
                      </a:solidFill>
                    </a:endParaRPr>
                  </a:p>
                </c:rich>
              </c:tx>
              <c:showVal val="1"/>
            </c:dLbl>
            <c:dLbl>
              <c:idx val="3"/>
              <c:layout/>
              <c:tx>
                <c:rich>
                  <a:bodyPr/>
                  <a:lstStyle/>
                  <a:p>
                    <a:r>
                      <a:rPr lang="fa-IR" sz="1500" b="1" dirty="0" smtClean="0">
                        <a:solidFill>
                          <a:srgbClr val="843728"/>
                        </a:solidFill>
                        <a:cs typeface="B Mitra" pitchFamily="2" charset="-78"/>
                      </a:rPr>
                      <a:t>6</a:t>
                    </a:r>
                    <a:endParaRPr lang="en-US" sz="1500" b="1" dirty="0">
                      <a:solidFill>
                        <a:srgbClr val="843728"/>
                      </a:solidFill>
                      <a:cs typeface="B Mitra" pitchFamily="2" charset="-78"/>
                    </a:endParaRPr>
                  </a:p>
                </c:rich>
              </c:tx>
              <c:showVal val="1"/>
            </c:dLbl>
            <c:dLbl>
              <c:idx val="4"/>
              <c:layout/>
              <c:tx>
                <c:rich>
                  <a:bodyPr/>
                  <a:lstStyle/>
                  <a:p>
                    <a:r>
                      <a:rPr lang="fa-IR" sz="1600" b="1" dirty="0" smtClean="0">
                        <a:solidFill>
                          <a:srgbClr val="843728"/>
                        </a:solidFill>
                        <a:cs typeface="B Mitra" pitchFamily="2" charset="-78"/>
                      </a:rPr>
                      <a:t>6</a:t>
                    </a:r>
                    <a:endParaRPr lang="en-US" sz="1600" b="1" dirty="0">
                      <a:solidFill>
                        <a:srgbClr val="843728"/>
                      </a:solidFill>
                      <a:cs typeface="B Mitra" pitchFamily="2" charset="-78"/>
                    </a:endParaRPr>
                  </a:p>
                </c:rich>
              </c:tx>
              <c:showVal val="1"/>
            </c:dLbl>
            <c:dLbl>
              <c:idx val="5"/>
              <c:layout/>
              <c:tx>
                <c:rich>
                  <a:bodyPr/>
                  <a:lstStyle/>
                  <a:p>
                    <a:r>
                      <a:rPr lang="fa-IR" sz="1400" b="1" dirty="0" smtClean="0">
                        <a:solidFill>
                          <a:srgbClr val="843728"/>
                        </a:solidFill>
                        <a:cs typeface="B Mitra" pitchFamily="2" charset="-78"/>
                      </a:rPr>
                      <a:t>10</a:t>
                    </a:r>
                    <a:endParaRPr lang="en-US" sz="1400" b="1" dirty="0">
                      <a:solidFill>
                        <a:srgbClr val="843728"/>
                      </a:solidFill>
                      <a:cs typeface="B Mitra" pitchFamily="2" charset="-78"/>
                    </a:endParaRPr>
                  </a:p>
                </c:rich>
              </c:tx>
              <c:showVal val="1"/>
            </c:dLbl>
            <c:dLbl>
              <c:idx val="6"/>
              <c:layout/>
              <c:tx>
                <c:rich>
                  <a:bodyPr/>
                  <a:lstStyle/>
                  <a:p>
                    <a:r>
                      <a:rPr lang="fa-IR" sz="1400" b="1" smtClean="0">
                        <a:solidFill>
                          <a:srgbClr val="843728"/>
                        </a:solidFill>
                        <a:cs typeface="B Mitra" pitchFamily="2" charset="-78"/>
                      </a:rPr>
                      <a:t>6</a:t>
                    </a:r>
                    <a:endParaRPr lang="en-US" sz="1400" b="1" dirty="0">
                      <a:solidFill>
                        <a:srgbClr val="843728"/>
                      </a:solidFill>
                      <a:cs typeface="B Mitra" pitchFamily="2" charset="-78"/>
                    </a:endParaRPr>
                  </a:p>
                </c:rich>
              </c:tx>
              <c:showVal val="1"/>
            </c:dLbl>
            <c:txPr>
              <a:bodyPr/>
              <a:lstStyle/>
              <a:p>
                <a:pPr rtl="0">
                  <a:defRPr b="1">
                    <a:solidFill>
                      <a:srgbClr val="843728"/>
                    </a:solidFill>
                  </a:defRPr>
                </a:pPr>
                <a:endParaRPr lang="en-US"/>
              </a:p>
            </c:txPr>
            <c:showVal val="1"/>
          </c:dLbls>
          <c:cat>
            <c:strRef>
              <c:f>Sheet3!$E$162:$K$162</c:f>
              <c:strCache>
                <c:ptCount val="7"/>
                <c:pt idx="0">
                  <c:v>1982 دهلي نو </c:v>
                </c:pt>
                <c:pt idx="1">
                  <c:v>1986 سئول</c:v>
                </c:pt>
                <c:pt idx="2">
                  <c:v>1990 پكن</c:v>
                </c:pt>
                <c:pt idx="3">
                  <c:v>1994 هيروشيما</c:v>
                </c:pt>
                <c:pt idx="4">
                  <c:v>1998 بانكوك</c:v>
                </c:pt>
                <c:pt idx="5">
                  <c:v>2002 پوسان </c:v>
                </c:pt>
                <c:pt idx="6">
                  <c:v>2006 دوحه </c:v>
                </c:pt>
              </c:strCache>
            </c:strRef>
          </c:cat>
          <c:val>
            <c:numRef>
              <c:f>Sheet3!$E$163:$K$163</c:f>
              <c:numCache>
                <c:formatCode>General</c:formatCode>
                <c:ptCount val="7"/>
                <c:pt idx="0">
                  <c:v>7</c:v>
                </c:pt>
                <c:pt idx="1">
                  <c:v>4</c:v>
                </c:pt>
                <c:pt idx="2">
                  <c:v>5</c:v>
                </c:pt>
                <c:pt idx="3">
                  <c:v>6</c:v>
                </c:pt>
                <c:pt idx="4">
                  <c:v>6</c:v>
                </c:pt>
                <c:pt idx="5">
                  <c:v>10</c:v>
                </c:pt>
                <c:pt idx="6">
                  <c:v>6</c:v>
                </c:pt>
              </c:numCache>
            </c:numRef>
          </c:val>
        </c:ser>
        <c:gapWidth val="100"/>
        <c:shape val="box"/>
        <c:axId val="46270336"/>
        <c:axId val="46271872"/>
        <c:axId val="0"/>
      </c:bar3DChart>
      <c:catAx>
        <c:axId val="46270336"/>
        <c:scaling>
          <c:orientation val="minMax"/>
        </c:scaling>
        <c:axPos val="b"/>
        <c:tickLblPos val="nextTo"/>
        <c:txPr>
          <a:bodyPr/>
          <a:lstStyle/>
          <a:p>
            <a:pPr>
              <a:defRPr b="1">
                <a:cs typeface="B Nazanin" pitchFamily="2" charset="-78"/>
              </a:defRPr>
            </a:pPr>
            <a:endParaRPr lang="en-US"/>
          </a:p>
        </c:txPr>
        <c:crossAx val="46271872"/>
        <c:crosses val="autoZero"/>
        <c:auto val="1"/>
        <c:lblAlgn val="ctr"/>
        <c:lblOffset val="100"/>
      </c:catAx>
      <c:valAx>
        <c:axId val="46271872"/>
        <c:scaling>
          <c:orientation val="minMax"/>
        </c:scaling>
        <c:axPos val="l"/>
        <c:majorGridlines>
          <c:spPr>
            <a:ln>
              <a:solidFill>
                <a:srgbClr val="E9F828"/>
              </a:solidFill>
            </a:ln>
          </c:spPr>
        </c:majorGridlines>
        <c:numFmt formatCode="General" sourceLinked="1"/>
        <c:tickLblPos val="nextTo"/>
        <c:crossAx val="46270336"/>
        <c:crosses val="autoZero"/>
        <c:crossBetween val="between"/>
      </c:valAx>
    </c:plotArea>
    <c:legend>
      <c:legendPos val="r"/>
      <c:layout/>
    </c:legend>
    <c:plotVisOnly val="1"/>
  </c:chart>
  <c:spPr>
    <a:gradFill flip="none" rotWithShape="1">
      <a:gsLst>
        <a:gs pos="0">
          <a:srgbClr val="FFEFD1"/>
        </a:gs>
        <a:gs pos="64999">
          <a:srgbClr val="F0EBD5"/>
        </a:gs>
        <a:gs pos="100000">
          <a:srgbClr val="D1C39F"/>
        </a:gs>
      </a:gsLst>
      <a:lin ang="13500000" scaled="1"/>
      <a:tileRect/>
    </a:grad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AngAx val="1"/>
    </c:view3D>
    <c:sideWall>
      <c:spPr>
        <a:gradFill>
          <a:gsLst>
            <a:gs pos="0">
              <a:srgbClr val="FFEFD1"/>
            </a:gs>
            <a:gs pos="64999">
              <a:srgbClr val="F0EBD5"/>
            </a:gs>
            <a:gs pos="100000">
              <a:srgbClr val="D1C39F"/>
            </a:gs>
          </a:gsLst>
          <a:lin ang="5400000" scaled="0"/>
        </a:gradFill>
      </c:spPr>
    </c:sideWall>
    <c:backWall>
      <c:spPr>
        <a:gradFill>
          <a:gsLst>
            <a:gs pos="0">
              <a:srgbClr val="FFEFD1"/>
            </a:gs>
            <a:gs pos="64999">
              <a:srgbClr val="F0EBD5"/>
            </a:gs>
            <a:gs pos="100000">
              <a:srgbClr val="D1C39F"/>
            </a:gs>
          </a:gsLst>
          <a:lin ang="5400000" scaled="0"/>
        </a:gradFill>
      </c:spPr>
    </c:backWall>
    <c:plotArea>
      <c:layout/>
      <c:bar3DChart>
        <c:barDir val="col"/>
        <c:grouping val="clustered"/>
        <c:ser>
          <c:idx val="0"/>
          <c:order val="0"/>
          <c:spPr>
            <a:solidFill>
              <a:srgbClr val="92D050"/>
            </a:solidFill>
            <a:ln>
              <a:noFill/>
            </a:ln>
          </c:spPr>
          <c:dPt>
            <c:idx val="0"/>
            <c:spPr>
              <a:solidFill>
                <a:srgbClr val="DA1F28">
                  <a:lumMod val="60000"/>
                  <a:lumOff val="40000"/>
                </a:srgbClr>
              </a:solidFill>
              <a:ln>
                <a:noFill/>
              </a:ln>
            </c:spPr>
          </c:dPt>
          <c:dPt>
            <c:idx val="1"/>
            <c:spPr>
              <a:solidFill>
                <a:srgbClr val="39639D">
                  <a:lumMod val="40000"/>
                  <a:lumOff val="60000"/>
                </a:srgbClr>
              </a:solidFill>
              <a:ln>
                <a:noFill/>
              </a:ln>
            </c:spPr>
          </c:dPt>
          <c:dPt>
            <c:idx val="2"/>
            <c:spPr>
              <a:solidFill>
                <a:srgbClr val="515589"/>
              </a:solidFill>
              <a:ln>
                <a:noFill/>
              </a:ln>
            </c:spPr>
          </c:dPt>
          <c:dPt>
            <c:idx val="3"/>
            <c:spPr>
              <a:solidFill>
                <a:srgbClr val="DA1F28">
                  <a:lumMod val="75000"/>
                </a:srgbClr>
              </a:solidFill>
              <a:ln>
                <a:noFill/>
              </a:ln>
            </c:spPr>
          </c:dPt>
          <c:dPt>
            <c:idx val="4"/>
            <c:spPr>
              <a:solidFill>
                <a:srgbClr val="7D3C4A">
                  <a:lumMod val="60000"/>
                  <a:lumOff val="40000"/>
                </a:srgbClr>
              </a:solidFill>
              <a:ln>
                <a:noFill/>
              </a:ln>
            </c:spPr>
          </c:dPt>
          <c:dPt>
            <c:idx val="5"/>
            <c:spPr>
              <a:solidFill>
                <a:srgbClr val="7D3C4A">
                  <a:lumMod val="75000"/>
                </a:srgbClr>
              </a:solidFill>
              <a:ln>
                <a:noFill/>
              </a:ln>
            </c:spPr>
          </c:dPt>
          <c:dPt>
            <c:idx val="6"/>
            <c:spPr>
              <a:solidFill>
                <a:srgbClr val="39639D">
                  <a:lumMod val="75000"/>
                </a:srgbClr>
              </a:solidFill>
              <a:ln>
                <a:noFill/>
              </a:ln>
            </c:spPr>
          </c:dPt>
          <c:dLbls>
            <c:dLbl>
              <c:idx val="0"/>
              <c:layout/>
              <c:tx>
                <c:rich>
                  <a:bodyPr/>
                  <a:lstStyle/>
                  <a:p>
                    <a:r>
                      <a:rPr lang="fa-IR" sz="1400" b="1" smtClean="0">
                        <a:solidFill>
                          <a:schemeClr val="accent2">
                            <a:lumMod val="50000"/>
                          </a:schemeClr>
                        </a:solidFill>
                        <a:cs typeface="B Mitra" pitchFamily="2" charset="-78"/>
                      </a:rPr>
                      <a:t>12</a:t>
                    </a:r>
                    <a:endParaRPr lang="en-US" sz="1400" b="1" dirty="0">
                      <a:solidFill>
                        <a:schemeClr val="accent2">
                          <a:lumMod val="50000"/>
                        </a:schemeClr>
                      </a:solidFill>
                      <a:cs typeface="B Mitra" pitchFamily="2" charset="-78"/>
                    </a:endParaRPr>
                  </a:p>
                </c:rich>
              </c:tx>
              <c:showVal val="1"/>
            </c:dLbl>
            <c:dLbl>
              <c:idx val="1"/>
              <c:layout/>
              <c:tx>
                <c:rich>
                  <a:bodyPr/>
                  <a:lstStyle/>
                  <a:p>
                    <a:pPr>
                      <a:defRPr sz="1400">
                        <a:solidFill>
                          <a:schemeClr val="accent2">
                            <a:lumMod val="50000"/>
                          </a:schemeClr>
                        </a:solidFill>
                      </a:defRPr>
                    </a:pPr>
                    <a:r>
                      <a:rPr lang="fa-IR" sz="1400" b="1" smtClean="0">
                        <a:solidFill>
                          <a:schemeClr val="accent2">
                            <a:lumMod val="50000"/>
                          </a:schemeClr>
                        </a:solidFill>
                        <a:cs typeface="B Mitra" pitchFamily="2" charset="-78"/>
                      </a:rPr>
                      <a:t>22</a:t>
                    </a:r>
                    <a:endParaRPr lang="en-US" sz="1400" b="1" dirty="0">
                      <a:solidFill>
                        <a:schemeClr val="accent2">
                          <a:lumMod val="50000"/>
                        </a:schemeClr>
                      </a:solidFill>
                      <a:cs typeface="B Mitra" pitchFamily="2" charset="-78"/>
                    </a:endParaRPr>
                  </a:p>
                </c:rich>
              </c:tx>
              <c:spPr/>
              <c:showVal val="1"/>
            </c:dLbl>
            <c:dLbl>
              <c:idx val="2"/>
              <c:layout/>
              <c:tx>
                <c:rich>
                  <a:bodyPr/>
                  <a:lstStyle/>
                  <a:p>
                    <a:pPr>
                      <a:defRPr sz="1400">
                        <a:solidFill>
                          <a:schemeClr val="accent2">
                            <a:lumMod val="50000"/>
                          </a:schemeClr>
                        </a:solidFill>
                      </a:defRPr>
                    </a:pPr>
                    <a:r>
                      <a:rPr lang="fa-IR" sz="1400" b="1" smtClean="0">
                        <a:solidFill>
                          <a:schemeClr val="accent2">
                            <a:lumMod val="50000"/>
                          </a:schemeClr>
                        </a:solidFill>
                        <a:cs typeface="B Mitra" pitchFamily="2" charset="-78"/>
                      </a:rPr>
                      <a:t>18</a:t>
                    </a:r>
                    <a:endParaRPr lang="en-US" sz="1400" b="1">
                      <a:solidFill>
                        <a:schemeClr val="accent2">
                          <a:lumMod val="50000"/>
                        </a:schemeClr>
                      </a:solidFill>
                      <a:cs typeface="B Mitra" pitchFamily="2" charset="-78"/>
                    </a:endParaRPr>
                  </a:p>
                </c:rich>
              </c:tx>
              <c:spPr/>
              <c:showVal val="1"/>
            </c:dLbl>
            <c:dLbl>
              <c:idx val="3"/>
              <c:layout/>
              <c:tx>
                <c:rich>
                  <a:bodyPr/>
                  <a:lstStyle/>
                  <a:p>
                    <a:r>
                      <a:rPr lang="fa-IR" sz="1400" smtClean="0">
                        <a:solidFill>
                          <a:schemeClr val="accent2">
                            <a:lumMod val="50000"/>
                          </a:schemeClr>
                        </a:solidFill>
                      </a:rPr>
                      <a:t>26</a:t>
                    </a:r>
                    <a:endParaRPr lang="en-US" sz="1400" dirty="0">
                      <a:solidFill>
                        <a:schemeClr val="accent2">
                          <a:lumMod val="50000"/>
                        </a:schemeClr>
                      </a:solidFill>
                    </a:endParaRPr>
                  </a:p>
                </c:rich>
              </c:tx>
              <c:showVal val="1"/>
            </c:dLbl>
            <c:dLbl>
              <c:idx val="4"/>
              <c:layout/>
              <c:tx>
                <c:rich>
                  <a:bodyPr/>
                  <a:lstStyle/>
                  <a:p>
                    <a:r>
                      <a:rPr lang="fa-IR" sz="1600" smtClean="0">
                        <a:solidFill>
                          <a:schemeClr val="accent2">
                            <a:lumMod val="50000"/>
                          </a:schemeClr>
                        </a:solidFill>
                        <a:cs typeface="B Mitra" pitchFamily="2" charset="-78"/>
                      </a:rPr>
                      <a:t>34</a:t>
                    </a:r>
                    <a:endParaRPr lang="en-US" sz="1600" dirty="0">
                      <a:solidFill>
                        <a:schemeClr val="accent2">
                          <a:lumMod val="50000"/>
                        </a:schemeClr>
                      </a:solidFill>
                      <a:cs typeface="B Mitra" pitchFamily="2" charset="-78"/>
                    </a:endParaRPr>
                  </a:p>
                </c:rich>
              </c:tx>
              <c:showVal val="1"/>
            </c:dLbl>
            <c:dLbl>
              <c:idx val="5"/>
              <c:layout>
                <c:manualLayout>
                  <c:x val="-3.0864197530864265E-3"/>
                  <c:y val="-8.4180998426411895E-3"/>
                </c:manualLayout>
              </c:layout>
              <c:tx>
                <c:rich>
                  <a:bodyPr/>
                  <a:lstStyle/>
                  <a:p>
                    <a:r>
                      <a:rPr lang="fa-IR" sz="1600" dirty="0" smtClean="0">
                        <a:solidFill>
                          <a:schemeClr val="accent2">
                            <a:lumMod val="50000"/>
                          </a:schemeClr>
                        </a:solidFill>
                        <a:cs typeface="B Mitra" pitchFamily="2" charset="-78"/>
                      </a:rPr>
                      <a:t>36</a:t>
                    </a:r>
                    <a:endParaRPr lang="en-US" sz="1600" dirty="0">
                      <a:solidFill>
                        <a:schemeClr val="accent2">
                          <a:lumMod val="50000"/>
                        </a:schemeClr>
                      </a:solidFill>
                      <a:cs typeface="B Mitra" pitchFamily="2" charset="-78"/>
                    </a:endParaRPr>
                  </a:p>
                </c:rich>
              </c:tx>
              <c:showVal val="1"/>
            </c:dLbl>
            <c:dLbl>
              <c:idx val="6"/>
              <c:layout/>
              <c:tx>
                <c:rich>
                  <a:bodyPr/>
                  <a:lstStyle/>
                  <a:p>
                    <a:r>
                      <a:rPr lang="fa-IR" sz="1600" smtClean="0">
                        <a:solidFill>
                          <a:schemeClr val="accent2">
                            <a:lumMod val="50000"/>
                          </a:schemeClr>
                        </a:solidFill>
                        <a:cs typeface="B Mitra" pitchFamily="2" charset="-78"/>
                      </a:rPr>
                      <a:t>48</a:t>
                    </a:r>
                    <a:endParaRPr lang="en-US" sz="1600" dirty="0">
                      <a:solidFill>
                        <a:schemeClr val="accent2">
                          <a:lumMod val="50000"/>
                        </a:schemeClr>
                      </a:solidFill>
                      <a:cs typeface="B Mitra" pitchFamily="2" charset="-78"/>
                    </a:endParaRPr>
                  </a:p>
                </c:rich>
              </c:tx>
              <c:showVal val="1"/>
            </c:dLbl>
            <c:txPr>
              <a:bodyPr/>
              <a:lstStyle/>
              <a:p>
                <a:pPr>
                  <a:defRPr>
                    <a:solidFill>
                      <a:schemeClr val="accent2">
                        <a:lumMod val="50000"/>
                      </a:schemeClr>
                    </a:solidFill>
                  </a:defRPr>
                </a:pPr>
                <a:endParaRPr lang="en-US"/>
              </a:p>
            </c:txPr>
            <c:showVal val="1"/>
          </c:dLbls>
          <c:cat>
            <c:strRef>
              <c:f>Sheet3!$D$141:$J$141</c:f>
              <c:strCache>
                <c:ptCount val="7"/>
                <c:pt idx="0">
                  <c:v>1982 دهلي نو </c:v>
                </c:pt>
                <c:pt idx="1">
                  <c:v>1986 سئول</c:v>
                </c:pt>
                <c:pt idx="2">
                  <c:v>1990 پكن</c:v>
                </c:pt>
                <c:pt idx="3">
                  <c:v>1994 هيروشيما</c:v>
                </c:pt>
                <c:pt idx="4">
                  <c:v>1998 بانكوك</c:v>
                </c:pt>
                <c:pt idx="5">
                  <c:v>2002 پوسان </c:v>
                </c:pt>
                <c:pt idx="6">
                  <c:v>2006 دوحه </c:v>
                </c:pt>
              </c:strCache>
            </c:strRef>
          </c:cat>
          <c:val>
            <c:numRef>
              <c:f>Sheet3!$D$142:$J$142</c:f>
              <c:numCache>
                <c:formatCode>General</c:formatCode>
                <c:ptCount val="7"/>
                <c:pt idx="0">
                  <c:v>12</c:v>
                </c:pt>
                <c:pt idx="1">
                  <c:v>22</c:v>
                </c:pt>
                <c:pt idx="2">
                  <c:v>18</c:v>
                </c:pt>
                <c:pt idx="3">
                  <c:v>26</c:v>
                </c:pt>
                <c:pt idx="4">
                  <c:v>34</c:v>
                </c:pt>
                <c:pt idx="5">
                  <c:v>36</c:v>
                </c:pt>
                <c:pt idx="6">
                  <c:v>48</c:v>
                </c:pt>
              </c:numCache>
            </c:numRef>
          </c:val>
        </c:ser>
        <c:gapWidth val="110"/>
        <c:gapDepth val="210"/>
        <c:shape val="box"/>
        <c:axId val="46395392"/>
        <c:axId val="46396928"/>
        <c:axId val="0"/>
      </c:bar3DChart>
      <c:catAx>
        <c:axId val="46395392"/>
        <c:scaling>
          <c:orientation val="minMax"/>
        </c:scaling>
        <c:axPos val="b"/>
        <c:tickLblPos val="nextTo"/>
        <c:txPr>
          <a:bodyPr/>
          <a:lstStyle/>
          <a:p>
            <a:pPr>
              <a:defRPr sz="1200" b="1">
                <a:cs typeface="B Nazanin" pitchFamily="2" charset="-78"/>
              </a:defRPr>
            </a:pPr>
            <a:endParaRPr lang="en-US"/>
          </a:p>
        </c:txPr>
        <c:crossAx val="46396928"/>
        <c:crosses val="autoZero"/>
        <c:auto val="1"/>
        <c:lblAlgn val="ctr"/>
        <c:lblOffset val="100"/>
      </c:catAx>
      <c:valAx>
        <c:axId val="46396928"/>
        <c:scaling>
          <c:orientation val="minMax"/>
        </c:scaling>
        <c:axPos val="l"/>
        <c:majorGridlines/>
        <c:numFmt formatCode="General" sourceLinked="1"/>
        <c:tickLblPos val="nextTo"/>
        <c:crossAx val="46395392"/>
        <c:crosses val="autoZero"/>
        <c:crossBetween val="between"/>
      </c:valAx>
    </c:plotArea>
    <c:plotVisOnly val="1"/>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9F49AC-36A9-42FD-8E1A-41BD83357BA8}" type="datetimeFigureOut">
              <a:rPr lang="en-US" smtClean="0"/>
              <a:pPr/>
              <a:t>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B64FF-9D13-4892-BFCE-0BF1804069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3B64FF-9D13-4892-BFCE-0BF18040696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344034-4D09-41CA-B817-268C6794FEC5}" type="slidenum">
              <a:rPr lang="en-US"/>
              <a:pPr fontAlgn="base">
                <a:spcBef>
                  <a:spcPct val="0"/>
                </a:spcBef>
                <a:spcAft>
                  <a:spcPct val="0"/>
                </a:spcAft>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29CCAED-AD50-45B8-9783-A95DCE0E0EB5}" type="datetimeFigureOut">
              <a:rPr lang="en-US" smtClean="0"/>
              <a:pPr/>
              <a:t>3/1/2010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8DF53A4-D280-4626-9408-65E4AD701F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9CCAED-AD50-45B8-9783-A95DCE0E0EB5}" type="datetimeFigureOut">
              <a:rPr lang="en-US" smtClean="0"/>
              <a:pPr/>
              <a:t>3/1/2010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DF53A4-D280-4626-9408-65E4AD701F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9CCAED-AD50-45B8-9783-A95DCE0E0EB5}" type="datetimeFigureOut">
              <a:rPr lang="en-US" smtClean="0"/>
              <a:pPr/>
              <a:t>3/1/2010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DF53A4-D280-4626-9408-65E4AD701F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9CCAED-AD50-45B8-9783-A95DCE0E0EB5}" type="datetimeFigureOut">
              <a:rPr lang="en-US" smtClean="0"/>
              <a:pPr/>
              <a:t>3/1/2010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DF53A4-D280-4626-9408-65E4AD701F5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29CCAED-AD50-45B8-9783-A95DCE0E0EB5}" type="datetimeFigureOut">
              <a:rPr lang="en-US" smtClean="0"/>
              <a:pPr/>
              <a:t>3/1/2010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DF53A4-D280-4626-9408-65E4AD701F5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9CCAED-AD50-45B8-9783-A95DCE0E0EB5}" type="datetimeFigureOut">
              <a:rPr lang="en-US" smtClean="0"/>
              <a:pPr/>
              <a:t>3/1/2010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DF53A4-D280-4626-9408-65E4AD701F5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29CCAED-AD50-45B8-9783-A95DCE0E0EB5}" type="datetimeFigureOut">
              <a:rPr lang="en-US" smtClean="0"/>
              <a:pPr/>
              <a:t>3/1/2010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8DF53A4-D280-4626-9408-65E4AD701F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29CCAED-AD50-45B8-9783-A95DCE0E0EB5}" type="datetimeFigureOut">
              <a:rPr lang="en-US" smtClean="0"/>
              <a:pPr/>
              <a:t>3/1/2010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8DF53A4-D280-4626-9408-65E4AD701F5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29CCAED-AD50-45B8-9783-A95DCE0E0EB5}" type="datetimeFigureOut">
              <a:rPr lang="en-US" smtClean="0"/>
              <a:pPr/>
              <a:t>3/1/2010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8DF53A4-D280-4626-9408-65E4AD701F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29CCAED-AD50-45B8-9783-A95DCE0E0EB5}" type="datetimeFigureOut">
              <a:rPr lang="en-US" smtClean="0"/>
              <a:pPr/>
              <a:t>3/1/2010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DF53A4-D280-4626-9408-65E4AD701F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29CCAED-AD50-45B8-9783-A95DCE0E0EB5}" type="datetimeFigureOut">
              <a:rPr lang="en-US" smtClean="0"/>
              <a:pPr/>
              <a:t>3/1/2010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8DF53A4-D280-4626-9408-65E4AD701F5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29CCAED-AD50-45B8-9783-A95DCE0E0EB5}" type="datetimeFigureOut">
              <a:rPr lang="en-US" smtClean="0"/>
              <a:pPr/>
              <a:t>3/1/2010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DF53A4-D280-4626-9408-65E4AD701F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357298"/>
            <a:ext cx="6000792" cy="1714512"/>
          </a:xfrm>
        </p:spPr>
        <p:txBody>
          <a:bodyPr>
            <a:noAutofit/>
          </a:bodyPr>
          <a:lstStyle/>
          <a:p>
            <a:pPr algn="ctr" rtl="1">
              <a:lnSpc>
                <a:spcPct val="150000"/>
              </a:lnSpc>
            </a:pPr>
            <a:r>
              <a:rPr lang="fa-IR" sz="4000" dirty="0" smtClean="0">
                <a:solidFill>
                  <a:schemeClr val="accent2">
                    <a:lumMod val="75000"/>
                  </a:schemeClr>
                </a:solidFill>
                <a:cs typeface="B Titr" pitchFamily="2" charset="-78"/>
              </a:rPr>
              <a:t>گزارش اهم فعالیت های </a:t>
            </a:r>
            <a:br>
              <a:rPr lang="fa-IR" sz="4000" dirty="0" smtClean="0">
                <a:solidFill>
                  <a:schemeClr val="accent2">
                    <a:lumMod val="75000"/>
                  </a:schemeClr>
                </a:solidFill>
                <a:cs typeface="B Titr" pitchFamily="2" charset="-78"/>
              </a:rPr>
            </a:br>
            <a:r>
              <a:rPr lang="fa-IR" sz="4000" dirty="0" smtClean="0">
                <a:solidFill>
                  <a:schemeClr val="accent2">
                    <a:lumMod val="75000"/>
                  </a:schemeClr>
                </a:solidFill>
                <a:cs typeface="B Titr" pitchFamily="2" charset="-78"/>
              </a:rPr>
              <a:t>کمیته ملی المپیک ج. ا. ا یران</a:t>
            </a:r>
            <a:endParaRPr lang="en-US" sz="4000" dirty="0">
              <a:solidFill>
                <a:srgbClr val="00B050"/>
              </a:solidFill>
              <a:latin typeface="Adobe Caslon Pro" pitchFamily="18" charset="0"/>
              <a:cs typeface="B Kamran Outline" pitchFamily="2" charset="-78"/>
            </a:endParaRPr>
          </a:p>
        </p:txBody>
      </p:sp>
      <p:sp>
        <p:nvSpPr>
          <p:cNvPr id="3" name="Subtitle 2"/>
          <p:cNvSpPr>
            <a:spLocks noGrp="1"/>
          </p:cNvSpPr>
          <p:nvPr>
            <p:ph type="subTitle" idx="1"/>
          </p:nvPr>
        </p:nvSpPr>
        <p:spPr>
          <a:xfrm>
            <a:off x="142844" y="5643578"/>
            <a:ext cx="4929222" cy="913952"/>
          </a:xfrm>
        </p:spPr>
        <p:txBody>
          <a:bodyPr>
            <a:normAutofit fontScale="92500"/>
          </a:bodyPr>
          <a:lstStyle/>
          <a:p>
            <a:pPr algn="ctr"/>
            <a:r>
              <a:rPr lang="fa-IR" sz="2400" b="1" dirty="0" smtClean="0">
                <a:solidFill>
                  <a:schemeClr val="bg1">
                    <a:lumMod val="95000"/>
                  </a:schemeClr>
                </a:solidFill>
                <a:latin typeface="Adobe Caslon Pro" pitchFamily="18" charset="0"/>
                <a:cs typeface="B Yagut" pitchFamily="2" charset="-78"/>
              </a:rPr>
              <a:t>سی و هفتمین مجمع عمومی کمیته ملی المپیک</a:t>
            </a:r>
          </a:p>
          <a:p>
            <a:pPr algn="ctr"/>
            <a:r>
              <a:rPr lang="fa-IR" sz="2400" b="1" dirty="0" smtClean="0">
                <a:solidFill>
                  <a:schemeClr val="bg1">
                    <a:lumMod val="95000"/>
                  </a:schemeClr>
                </a:solidFill>
                <a:latin typeface="Adobe Caslon Pro" pitchFamily="18" charset="0"/>
                <a:cs typeface="B Yagut" pitchFamily="2" charset="-78"/>
              </a:rPr>
              <a:t>هشتم اسفند ماه 88- آکادمی ملی المپیک</a:t>
            </a:r>
            <a:endParaRPr lang="en-US" sz="2400" b="1" dirty="0">
              <a:solidFill>
                <a:schemeClr val="bg1">
                  <a:lumMod val="95000"/>
                </a:schemeClr>
              </a:solidFill>
              <a:latin typeface="Adobe Caslon Pro" pitchFamily="18" charset="0"/>
              <a:cs typeface="B Yagut" pitchFamily="2" charset="-78"/>
            </a:endParaRPr>
          </a:p>
        </p:txBody>
      </p:sp>
      <p:sp>
        <p:nvSpPr>
          <p:cNvPr id="4" name="TextBox 3"/>
          <p:cNvSpPr txBox="1"/>
          <p:nvPr/>
        </p:nvSpPr>
        <p:spPr>
          <a:xfrm>
            <a:off x="1428728" y="3571876"/>
            <a:ext cx="4572032" cy="523220"/>
          </a:xfrm>
          <a:prstGeom prst="rect">
            <a:avLst/>
          </a:prstGeom>
          <a:noFill/>
        </p:spPr>
        <p:txBody>
          <a:bodyPr wrap="square" rtlCol="0">
            <a:spAutoFit/>
          </a:bodyPr>
          <a:lstStyle/>
          <a:p>
            <a:pPr algn="ctr"/>
            <a:r>
              <a:rPr lang="fa-IR" sz="2800" dirty="0" smtClean="0">
                <a:solidFill>
                  <a:srgbClr val="315F2F"/>
                </a:solidFill>
                <a:cs typeface="B Titr" pitchFamily="2" charset="-78"/>
              </a:rPr>
              <a:t>آبان ماه 87 لغایت اسفند ماه 88</a:t>
            </a:r>
            <a:endParaRPr lang="en-US" sz="2800" dirty="0">
              <a:solidFill>
                <a:srgbClr val="315F2F"/>
              </a:solidFill>
              <a:cs typeface="B Titr" pitchFamily="2" charset="-78"/>
            </a:endParaRPr>
          </a:p>
        </p:txBody>
      </p:sp>
      <p:pic>
        <p:nvPicPr>
          <p:cNvPr id="5" name="Picture 4" descr="arm.tif"/>
          <p:cNvPicPr>
            <a:picLocks noChangeAspect="1"/>
          </p:cNvPicPr>
          <p:nvPr/>
        </p:nvPicPr>
        <p:blipFill>
          <a:blip r:embed="rId2" cstate="print"/>
          <a:stretch>
            <a:fillRect/>
          </a:stretch>
        </p:blipFill>
        <p:spPr>
          <a:xfrm>
            <a:off x="7143768" y="857232"/>
            <a:ext cx="1461265" cy="20472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500174"/>
            <a:ext cx="8229600" cy="4525963"/>
          </a:xfrm>
        </p:spPr>
        <p:txBody>
          <a:bodyPr>
            <a:normAutofit fontScale="85000" lnSpcReduction="20000"/>
          </a:bodyPr>
          <a:lstStyle/>
          <a:p>
            <a:pPr algn="r" rtl="1">
              <a:buNone/>
            </a:pPr>
            <a:endParaRPr lang="fa-IR" b="1" dirty="0" smtClean="0">
              <a:cs typeface="B Tehran" pitchFamily="2" charset="-78"/>
            </a:endParaRPr>
          </a:p>
          <a:p>
            <a:pPr algn="r" rtl="1">
              <a:buClr>
                <a:srgbClr val="315F2F"/>
              </a:buClr>
              <a:buFont typeface="Wingdings" pitchFamily="2" charset="2"/>
              <a:buChar char="ü"/>
            </a:pPr>
            <a:r>
              <a:rPr lang="fa-IR" b="1" dirty="0" smtClean="0">
                <a:solidFill>
                  <a:srgbClr val="315F2F"/>
                </a:solidFill>
                <a:cs typeface="B Mitra" pitchFamily="2" charset="-78"/>
              </a:rPr>
              <a:t>ملاقات با </a:t>
            </a:r>
            <a:r>
              <a:rPr lang="fa-IR" b="1" dirty="0" smtClean="0">
                <a:solidFill>
                  <a:schemeClr val="accent2">
                    <a:lumMod val="75000"/>
                  </a:schemeClr>
                </a:solidFill>
                <a:cs typeface="B Mitra" pitchFamily="2" charset="-78"/>
              </a:rPr>
              <a:t>رياست كميته بين المللي المپيك </a:t>
            </a:r>
            <a:r>
              <a:rPr lang="fa-IR" b="1" dirty="0" smtClean="0">
                <a:solidFill>
                  <a:srgbClr val="315F2F"/>
                </a:solidFill>
                <a:cs typeface="B Mitra" pitchFamily="2" charset="-78"/>
              </a:rPr>
              <a:t>در اسفند ماه 87</a:t>
            </a:r>
          </a:p>
          <a:p>
            <a:pPr algn="r" rtl="1">
              <a:buClr>
                <a:srgbClr val="315F2F"/>
              </a:buClr>
              <a:buNone/>
            </a:pPr>
            <a:endParaRPr lang="en-US" b="1" dirty="0" smtClean="0">
              <a:solidFill>
                <a:srgbClr val="315F2F"/>
              </a:solidFill>
              <a:cs typeface="B Mitra" pitchFamily="2" charset="-78"/>
            </a:endParaRPr>
          </a:p>
          <a:p>
            <a:pPr algn="r" rtl="1">
              <a:buClr>
                <a:srgbClr val="315F2F"/>
              </a:buClr>
              <a:buFont typeface="Wingdings" pitchFamily="2" charset="2"/>
              <a:buChar char="ü"/>
            </a:pPr>
            <a:r>
              <a:rPr lang="fa-IR" b="1" dirty="0" smtClean="0">
                <a:solidFill>
                  <a:schemeClr val="accent2">
                    <a:lumMod val="75000"/>
                  </a:schemeClr>
                </a:solidFill>
                <a:cs typeface="B Mitra" pitchFamily="2" charset="-78"/>
              </a:rPr>
              <a:t>تدوين برنامه چهارساله كميته ملي المپيك</a:t>
            </a:r>
            <a:r>
              <a:rPr lang="fa-IR" b="1" dirty="0" smtClean="0">
                <a:solidFill>
                  <a:srgbClr val="315F2F"/>
                </a:solidFill>
                <a:cs typeface="B Mitra" pitchFamily="2" charset="-78"/>
              </a:rPr>
              <a:t> و پيگيري موضوع عضويت نماينده ايران در كميته بين‌المللي المپيك با ملحوظ داشتن اولويت هاي كميته جهت ارائه به رئيس </a:t>
            </a:r>
            <a:r>
              <a:rPr lang="en-US" sz="2200" b="1" dirty="0" smtClean="0">
                <a:solidFill>
                  <a:srgbClr val="315F2F"/>
                </a:solidFill>
                <a:cs typeface="B Mitra" pitchFamily="2" charset="-78"/>
              </a:rPr>
              <a:t>IOC</a:t>
            </a:r>
            <a:endParaRPr lang="fa-IR" sz="2200" b="1" dirty="0" smtClean="0">
              <a:solidFill>
                <a:srgbClr val="315F2F"/>
              </a:solidFill>
              <a:cs typeface="B Mitra" pitchFamily="2" charset="-78"/>
            </a:endParaRPr>
          </a:p>
          <a:p>
            <a:pPr algn="r" rtl="1">
              <a:buClr>
                <a:srgbClr val="315F2F"/>
              </a:buClr>
              <a:buFont typeface="Wingdings" pitchFamily="2" charset="2"/>
              <a:buChar char="ü"/>
            </a:pPr>
            <a:endParaRPr lang="fa-IR" sz="2200" b="1" dirty="0" smtClean="0">
              <a:solidFill>
                <a:srgbClr val="315F2F"/>
              </a:solidFill>
              <a:cs typeface="B Mitra" pitchFamily="2" charset="-78"/>
            </a:endParaRPr>
          </a:p>
          <a:p>
            <a:pPr algn="r" rtl="1">
              <a:buClr>
                <a:srgbClr val="315F2F"/>
              </a:buClr>
              <a:buFont typeface="Wingdings" pitchFamily="2" charset="2"/>
              <a:buChar char="ü"/>
            </a:pPr>
            <a:r>
              <a:rPr lang="fa-IR" sz="2400" b="1" dirty="0" smtClean="0">
                <a:solidFill>
                  <a:schemeClr val="accent2">
                    <a:lumMod val="75000"/>
                  </a:schemeClr>
                </a:solidFill>
                <a:cs typeface="B Mitra" pitchFamily="2" charset="-78"/>
              </a:rPr>
              <a:t>تهيه فايل ميزباني و گزارش تصويري </a:t>
            </a:r>
            <a:r>
              <a:rPr lang="en-US" sz="1800" b="1" dirty="0" smtClean="0">
                <a:solidFill>
                  <a:schemeClr val="accent2">
                    <a:lumMod val="75000"/>
                  </a:schemeClr>
                </a:solidFill>
                <a:cs typeface="B Mitra" pitchFamily="2" charset="-78"/>
              </a:rPr>
              <a:t>(</a:t>
            </a:r>
            <a:r>
              <a:rPr lang="en-US" sz="1800" b="1" dirty="0" err="1" smtClean="0">
                <a:solidFill>
                  <a:schemeClr val="accent2">
                    <a:lumMod val="75000"/>
                  </a:schemeClr>
                </a:solidFill>
                <a:cs typeface="B Mitra" pitchFamily="2" charset="-78"/>
              </a:rPr>
              <a:t>Powerpoint</a:t>
            </a:r>
            <a:r>
              <a:rPr lang="en-US" sz="1800" b="1" dirty="0" smtClean="0">
                <a:solidFill>
                  <a:schemeClr val="accent2">
                    <a:lumMod val="75000"/>
                  </a:schemeClr>
                </a:solidFill>
                <a:cs typeface="B Mitra" pitchFamily="2" charset="-78"/>
              </a:rPr>
              <a:t>)</a:t>
            </a:r>
            <a:r>
              <a:rPr lang="fa-IR" sz="2000" b="1" dirty="0" smtClean="0">
                <a:solidFill>
                  <a:srgbClr val="315F2F"/>
                </a:solidFill>
                <a:cs typeface="B Mitra" pitchFamily="2" charset="-78"/>
              </a:rPr>
              <a:t> </a:t>
            </a:r>
            <a:r>
              <a:rPr lang="fa-IR" sz="2400" b="1" dirty="0" smtClean="0">
                <a:solidFill>
                  <a:srgbClr val="315F2F"/>
                </a:solidFill>
                <a:cs typeface="B Mitra" pitchFamily="2" charset="-78"/>
              </a:rPr>
              <a:t>تداركات مقدماتي چهارمين دوره بازيهاي غرب آسيا جهت ارائه در هيأت اجرايي فدراسيون بازيهاي غرب آسيا (رشته هاي ورزشي: دووميداني، ورزشهاي آبي،  بدمينتون،  بسكتبال، بوكس، شمشيربازي، كاراته، تيراندازي، تنيس روي ميز، جودو، فوتبال، ژيمناستيك، هندبال، تكواندو، واليبال، وزنه برداري، كشتي)</a:t>
            </a:r>
          </a:p>
          <a:p>
            <a:pPr algn="r" rtl="1">
              <a:buClr>
                <a:srgbClr val="315F2F"/>
              </a:buClr>
              <a:buNone/>
            </a:pPr>
            <a:endParaRPr lang="en-US" sz="2400" b="1" dirty="0" smtClean="0">
              <a:solidFill>
                <a:srgbClr val="315F2F"/>
              </a:solidFill>
              <a:cs typeface="B Mitra" pitchFamily="2" charset="-78"/>
            </a:endParaRPr>
          </a:p>
          <a:p>
            <a:pPr algn="r" rtl="1">
              <a:buClr>
                <a:srgbClr val="315F2F"/>
              </a:buClr>
              <a:buFont typeface="Wingdings" pitchFamily="2" charset="2"/>
              <a:buChar char="ü"/>
            </a:pPr>
            <a:r>
              <a:rPr lang="fa-IR" sz="2400" b="1" dirty="0" smtClean="0">
                <a:solidFill>
                  <a:srgbClr val="315F2F"/>
                </a:solidFill>
                <a:cs typeface="B Mitra" pitchFamily="2" charset="-78"/>
              </a:rPr>
              <a:t>انجام مكاتبات و هماهنگي هاي مربوط به بازديد گروه نظارت فدراسيون غرب آسيا از تهران با حضور مدير واگف و دو نفر از اعضاي هيأت اجرايي از سوريه و اردن</a:t>
            </a:r>
          </a:p>
          <a:p>
            <a:pPr lvl="0" algn="r" rtl="1"/>
            <a:endParaRPr lang="en-US" sz="2400" dirty="0" smtClean="0">
              <a:cs typeface="B Tehran" pitchFamily="2" charset="-78"/>
            </a:endParaRPr>
          </a:p>
          <a:p>
            <a:pPr algn="r" rtl="1"/>
            <a:endParaRPr lang="en-US" dirty="0"/>
          </a:p>
        </p:txBody>
      </p:sp>
      <p:sp>
        <p:nvSpPr>
          <p:cNvPr id="3" name="Title 2"/>
          <p:cNvSpPr>
            <a:spLocks noGrp="1"/>
          </p:cNvSpPr>
          <p:nvPr>
            <p:ph type="title"/>
          </p:nvPr>
        </p:nvSpPr>
        <p:spPr>
          <a:xfrm>
            <a:off x="500034" y="500042"/>
            <a:ext cx="8229600" cy="1143000"/>
          </a:xfrm>
        </p:spPr>
        <p:txBody>
          <a:bodyPr>
            <a:normAutofit/>
          </a:bodyPr>
          <a:lstStyle/>
          <a:p>
            <a:pPr algn="ctr" rtl="1"/>
            <a:r>
              <a:rPr lang="fa-IR" sz="3000" dirty="0" smtClean="0">
                <a:solidFill>
                  <a:schemeClr val="accent2">
                    <a:lumMod val="75000"/>
                  </a:schemeClr>
                </a:solidFill>
                <a:cs typeface="B Titr" pitchFamily="2" charset="-78"/>
              </a:rPr>
              <a:t>فعالیت های کمیته ملی المپیک </a:t>
            </a:r>
            <a:br>
              <a:rPr lang="fa-IR" sz="3000" dirty="0" smtClean="0">
                <a:solidFill>
                  <a:schemeClr val="accent2">
                    <a:lumMod val="75000"/>
                  </a:schemeClr>
                </a:solidFill>
                <a:cs typeface="B Titr" pitchFamily="2" charset="-78"/>
              </a:rPr>
            </a:br>
            <a:r>
              <a:rPr lang="fa-IR" sz="3000" dirty="0" smtClean="0">
                <a:solidFill>
                  <a:schemeClr val="accent2">
                    <a:lumMod val="75000"/>
                  </a:schemeClr>
                </a:solidFill>
                <a:cs typeface="B Titr" pitchFamily="2" charset="-78"/>
              </a:rPr>
              <a:t>در بخش بین الملل</a:t>
            </a:r>
            <a:endParaRPr lang="en-US" sz="3000" dirty="0">
              <a:solidFill>
                <a:schemeClr val="accent2">
                  <a:lumMod val="75000"/>
                </a:schemeClr>
              </a:solidFill>
              <a:cs typeface="B Titr"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785794"/>
            <a:ext cx="8229600" cy="5435811"/>
          </a:xfrm>
        </p:spPr>
        <p:txBody>
          <a:bodyPr>
            <a:normAutofit/>
          </a:bodyPr>
          <a:lstStyle/>
          <a:p>
            <a:pPr algn="r" rtl="1">
              <a:buNone/>
            </a:pPr>
            <a:r>
              <a:rPr lang="fa-IR" b="1" dirty="0" smtClean="0">
                <a:solidFill>
                  <a:schemeClr val="accent2">
                    <a:lumMod val="75000"/>
                  </a:schemeClr>
                </a:solidFill>
                <a:cs typeface="B Mitra" pitchFamily="2" charset="-78"/>
              </a:rPr>
              <a:t>اجلاس وزراي ورزش آسيا </a:t>
            </a:r>
            <a:endParaRPr lang="en-US" b="1" i="1" dirty="0" smtClean="0">
              <a:solidFill>
                <a:schemeClr val="accent2">
                  <a:lumMod val="75000"/>
                </a:schemeClr>
              </a:solidFill>
              <a:cs typeface="B Mitra" pitchFamily="2" charset="-78"/>
            </a:endParaRPr>
          </a:p>
          <a:p>
            <a:pPr marL="542925" indent="-433388" algn="just" rtl="1">
              <a:buClr>
                <a:srgbClr val="315F2F"/>
              </a:buClr>
              <a:buSzPct val="120000"/>
              <a:buFont typeface="Wingdings" pitchFamily="2" charset="2"/>
              <a:buChar char="ü"/>
            </a:pPr>
            <a:r>
              <a:rPr lang="fa-IR" b="1" dirty="0" smtClean="0">
                <a:solidFill>
                  <a:srgbClr val="315F2F"/>
                </a:solidFill>
                <a:cs typeface="B Mitra" pitchFamily="2" charset="-78"/>
              </a:rPr>
              <a:t>دومين اجلاس وزراي ورزش آسيا در روز 15 ارديبهشت ماه با حضور وزرا و بالاترين مقامات ورزش قاره از 36 كشور در تهران برگزار گرديد.</a:t>
            </a:r>
          </a:p>
          <a:p>
            <a:pPr algn="r" rtl="1">
              <a:buNone/>
            </a:pPr>
            <a:endParaRPr lang="en-US" dirty="0" smtClean="0"/>
          </a:p>
          <a:p>
            <a:pPr algn="r" rtl="1">
              <a:buNone/>
            </a:pPr>
            <a:r>
              <a:rPr lang="fa-IR" b="1" dirty="0" smtClean="0">
                <a:solidFill>
                  <a:srgbClr val="843728"/>
                </a:solidFill>
                <a:cs typeface="B Mitra" pitchFamily="2" charset="-78"/>
              </a:rPr>
              <a:t>اولين دوره بازيهاي آسيايي نوجوانان 2009</a:t>
            </a:r>
            <a:endParaRPr lang="en-US" dirty="0" smtClean="0">
              <a:solidFill>
                <a:srgbClr val="843728"/>
              </a:solidFill>
              <a:cs typeface="B Mitra" pitchFamily="2" charset="-78"/>
            </a:endParaRPr>
          </a:p>
          <a:p>
            <a:pPr marL="542925" indent="-433388" algn="r" rtl="1">
              <a:buClr>
                <a:srgbClr val="315F2F"/>
              </a:buClr>
              <a:buSzPct val="120000"/>
              <a:buFont typeface="Wingdings" pitchFamily="2" charset="2"/>
              <a:buChar char="ü"/>
            </a:pPr>
            <a:r>
              <a:rPr lang="fa-IR" b="1" dirty="0" smtClean="0">
                <a:solidFill>
                  <a:srgbClr val="315F2F"/>
                </a:solidFill>
                <a:cs typeface="B Mitra" pitchFamily="2" charset="-78"/>
              </a:rPr>
              <a:t> هيئت جمهوري اسلامي ايران در تيرماه سال 88 در اولين دوره بازيهاي آسيايي با 54 ورزشكار (42 ورزشكار پسر و 12 ورزشكار دختر) در رشته هاي شنا،‌ شيرجه، دووميداني ، بسكتبال 3 به 3، تنيس روي ميز، تيراندازي  و فوتبال شركت نمود و با كسب</a:t>
            </a:r>
            <a:r>
              <a:rPr lang="fa-IR" b="1" dirty="0" smtClean="0">
                <a:solidFill>
                  <a:schemeClr val="accent2">
                    <a:lumMod val="50000"/>
                  </a:schemeClr>
                </a:solidFill>
                <a:cs typeface="B Mitra" pitchFamily="2" charset="-78"/>
              </a:rPr>
              <a:t> 1 مدال طلا</a:t>
            </a:r>
            <a:r>
              <a:rPr lang="fa-IR" b="1" dirty="0" smtClean="0">
                <a:solidFill>
                  <a:srgbClr val="315F2F"/>
                </a:solidFill>
                <a:cs typeface="B Mitra" pitchFamily="2" charset="-78"/>
              </a:rPr>
              <a:t>، </a:t>
            </a:r>
            <a:r>
              <a:rPr lang="fa-IR" b="1" dirty="0" smtClean="0">
                <a:solidFill>
                  <a:schemeClr val="accent2">
                    <a:lumMod val="50000"/>
                  </a:schemeClr>
                </a:solidFill>
                <a:cs typeface="B Mitra" pitchFamily="2" charset="-78"/>
              </a:rPr>
              <a:t>3 نقره</a:t>
            </a:r>
            <a:r>
              <a:rPr lang="fa-IR" b="1" dirty="0" smtClean="0">
                <a:solidFill>
                  <a:srgbClr val="315F2F"/>
                </a:solidFill>
                <a:cs typeface="B Mitra" pitchFamily="2" charset="-78"/>
              </a:rPr>
              <a:t> و </a:t>
            </a:r>
            <a:r>
              <a:rPr lang="fa-IR" b="1" dirty="0" smtClean="0">
                <a:solidFill>
                  <a:schemeClr val="accent2">
                    <a:lumMod val="50000"/>
                  </a:schemeClr>
                </a:solidFill>
                <a:cs typeface="B Mitra" pitchFamily="2" charset="-78"/>
              </a:rPr>
              <a:t>2 برنز </a:t>
            </a:r>
            <a:r>
              <a:rPr lang="fa-IR" b="1" dirty="0" smtClean="0">
                <a:solidFill>
                  <a:srgbClr val="315F2F"/>
                </a:solidFill>
                <a:cs typeface="B Mitra" pitchFamily="2" charset="-78"/>
              </a:rPr>
              <a:t>موفق به كسب مقام </a:t>
            </a:r>
            <a:r>
              <a:rPr lang="fa-IR" b="1" dirty="0" smtClean="0">
                <a:solidFill>
                  <a:schemeClr val="accent2">
                    <a:lumMod val="50000"/>
                  </a:schemeClr>
                </a:solidFill>
                <a:cs typeface="B Mitra" pitchFamily="2" charset="-78"/>
              </a:rPr>
              <a:t>يازدهم بازيها </a:t>
            </a:r>
            <a:r>
              <a:rPr lang="fa-IR" b="1" dirty="0" smtClean="0">
                <a:solidFill>
                  <a:srgbClr val="315F2F"/>
                </a:solidFill>
                <a:cs typeface="B Mitra" pitchFamily="2" charset="-78"/>
              </a:rPr>
              <a:t>شد.</a:t>
            </a:r>
            <a:endParaRPr lang="en-US" b="1" dirty="0" smtClean="0">
              <a:solidFill>
                <a:srgbClr val="315F2F"/>
              </a:solidFill>
              <a:cs typeface="B Mitra" pitchFamily="2" charset="-78"/>
            </a:endParaRPr>
          </a:p>
          <a:p>
            <a:pPr algn="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5435811"/>
          </a:xfrm>
        </p:spPr>
        <p:txBody>
          <a:bodyPr>
            <a:normAutofit fontScale="92500" lnSpcReduction="10000"/>
          </a:bodyPr>
          <a:lstStyle/>
          <a:p>
            <a:pPr algn="r" rtl="1">
              <a:buNone/>
            </a:pPr>
            <a:r>
              <a:rPr lang="fa-IR" sz="3000" b="1" dirty="0" smtClean="0">
                <a:solidFill>
                  <a:srgbClr val="C00000"/>
                </a:solidFill>
                <a:cs typeface="B Mitra" pitchFamily="2" charset="-78"/>
              </a:rPr>
              <a:t>سومين دوره بازيهاي آسيايي داخل سالن – ويتنام</a:t>
            </a:r>
          </a:p>
          <a:p>
            <a:pPr algn="r" rtl="1">
              <a:buNone/>
            </a:pPr>
            <a:endParaRPr lang="en-US" dirty="0" smtClean="0">
              <a:solidFill>
                <a:srgbClr val="C00000"/>
              </a:solidFill>
              <a:cs typeface="B Mitra" pitchFamily="2" charset="-78"/>
            </a:endParaRPr>
          </a:p>
          <a:p>
            <a:pPr marL="542925" indent="-433388" algn="r" rtl="1">
              <a:lnSpc>
                <a:spcPct val="150000"/>
              </a:lnSpc>
              <a:buClr>
                <a:srgbClr val="315F2F"/>
              </a:buClr>
              <a:buSzPct val="120000"/>
              <a:buFont typeface="Wingdings" pitchFamily="2" charset="2"/>
              <a:buChar char="ü"/>
            </a:pPr>
            <a:r>
              <a:rPr lang="fa-IR" b="1" dirty="0" smtClean="0">
                <a:solidFill>
                  <a:srgbClr val="315F2F"/>
                </a:solidFill>
                <a:cs typeface="B Mitra" pitchFamily="2" charset="-78"/>
              </a:rPr>
              <a:t>يكي از رويدادهاي ورزشي سال 88،  سومين دوره بازيهاي آسيايي داخل سالن ويتنام بود كه از  </a:t>
            </a:r>
            <a:r>
              <a:rPr lang="fa-IR" b="1" dirty="0" smtClean="0">
                <a:solidFill>
                  <a:srgbClr val="C00000"/>
                </a:solidFill>
                <a:cs typeface="B Mitra" pitchFamily="2" charset="-78"/>
              </a:rPr>
              <a:t>21-12 آبان 88 </a:t>
            </a:r>
            <a:r>
              <a:rPr lang="fa-IR" b="1" dirty="0" smtClean="0">
                <a:solidFill>
                  <a:srgbClr val="315F2F"/>
                </a:solidFill>
                <a:cs typeface="B Mitra" pitchFamily="2" charset="-78"/>
              </a:rPr>
              <a:t>در ويتنام برگزار شد و كاروان جمهوري اسلامي ايران با حضور </a:t>
            </a:r>
            <a:r>
              <a:rPr lang="fa-IR" b="1" dirty="0" smtClean="0">
                <a:solidFill>
                  <a:srgbClr val="C00000"/>
                </a:solidFill>
                <a:cs typeface="B Mitra" pitchFamily="2" charset="-78"/>
              </a:rPr>
              <a:t>129</a:t>
            </a:r>
            <a:r>
              <a:rPr lang="fa-IR" b="1" dirty="0" smtClean="0">
                <a:solidFill>
                  <a:srgbClr val="315F2F"/>
                </a:solidFill>
                <a:cs typeface="B Mitra" pitchFamily="2" charset="-78"/>
              </a:rPr>
              <a:t> ورزشكار در رشته‌هاي دوومیدانی، شنا، سانشو بانوان، هوپ تاكرا،  ورزشهاي الكترونيك، كوراش، تيروكمان، شطرنج، كبدي، فوتسال، بسكتبال 3 به 3، ورزشهاي رزمي (كيك بوكسينگ، موي، ووينام) و دو رشته نمايشي جوجيتسو و بلت رسلينگ موفق به كسب </a:t>
            </a:r>
            <a:r>
              <a:rPr lang="fa-IR" b="1" dirty="0" smtClean="0">
                <a:solidFill>
                  <a:srgbClr val="C00000"/>
                </a:solidFill>
                <a:cs typeface="B Mitra" pitchFamily="2" charset="-78"/>
              </a:rPr>
              <a:t>17 طلا، 15 نقره </a:t>
            </a:r>
            <a:r>
              <a:rPr lang="fa-IR" b="1" dirty="0" smtClean="0">
                <a:solidFill>
                  <a:srgbClr val="315F2F"/>
                </a:solidFill>
                <a:cs typeface="B Mitra" pitchFamily="2" charset="-78"/>
              </a:rPr>
              <a:t>و</a:t>
            </a:r>
            <a:r>
              <a:rPr lang="fa-IR" b="1" dirty="0" smtClean="0">
                <a:solidFill>
                  <a:srgbClr val="C00000"/>
                </a:solidFill>
                <a:cs typeface="B Mitra" pitchFamily="2" charset="-78"/>
              </a:rPr>
              <a:t> 13 برنز </a:t>
            </a:r>
            <a:r>
              <a:rPr lang="fa-IR" b="1" dirty="0" smtClean="0">
                <a:solidFill>
                  <a:srgbClr val="315F2F"/>
                </a:solidFill>
                <a:cs typeface="B Mitra" pitchFamily="2" charset="-78"/>
              </a:rPr>
              <a:t>و مقام پنجم اين دوره از بازيها گرديد.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928802"/>
            <a:ext cx="8229600" cy="3233556"/>
          </a:xfrm>
        </p:spPr>
        <p:txBody>
          <a:bodyPr>
            <a:normAutofit/>
          </a:bodyPr>
          <a:lstStyle/>
          <a:p>
            <a:pPr algn="r" rtl="1">
              <a:buNone/>
            </a:pPr>
            <a:r>
              <a:rPr lang="fa-IR" sz="3600" b="1" dirty="0" smtClean="0">
                <a:solidFill>
                  <a:srgbClr val="315F2F"/>
                </a:solidFill>
                <a:cs typeface="B Mitra" pitchFamily="2" charset="-78"/>
              </a:rPr>
              <a:t>   پس از انجام کلیه مراحل آماده سازی و اعزام در آخرین لحظات با توجه به وضعیت اپیدمیک آنفولانزای نوع آ، کاروان ورزشی جمهوری اسلامی ایران به این بازیها اعزام نگردید.</a:t>
            </a:r>
            <a:endParaRPr lang="en-US" sz="3600" b="1" dirty="0">
              <a:solidFill>
                <a:srgbClr val="315F2F"/>
              </a:solidFill>
              <a:cs typeface="B Mitra" pitchFamily="2" charset="-78"/>
            </a:endParaRPr>
          </a:p>
        </p:txBody>
      </p:sp>
      <p:sp>
        <p:nvSpPr>
          <p:cNvPr id="3" name="Title 2"/>
          <p:cNvSpPr>
            <a:spLocks noGrp="1"/>
          </p:cNvSpPr>
          <p:nvPr>
            <p:ph type="title"/>
          </p:nvPr>
        </p:nvSpPr>
        <p:spPr>
          <a:xfrm>
            <a:off x="285720" y="500042"/>
            <a:ext cx="8229600" cy="1143000"/>
          </a:xfrm>
        </p:spPr>
        <p:txBody>
          <a:bodyPr>
            <a:normAutofit/>
          </a:bodyPr>
          <a:lstStyle/>
          <a:p>
            <a:pPr algn="ctr" rtl="1"/>
            <a:r>
              <a:rPr lang="fa-IR" sz="3000" dirty="0" smtClean="0">
                <a:solidFill>
                  <a:srgbClr val="843728"/>
                </a:solidFill>
                <a:cs typeface="B Titr" pitchFamily="2" charset="-78"/>
              </a:rPr>
              <a:t>اولین دوره بازیهای آسیایی ورزشهای رزمی-بانکوک</a:t>
            </a:r>
            <a:endParaRPr lang="en-US" sz="3000" dirty="0">
              <a:solidFill>
                <a:srgbClr val="843728"/>
              </a:solidFill>
              <a:cs typeface="B Titr"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4356"/>
            <a:ext cx="8229600" cy="5292935"/>
          </a:xfrm>
        </p:spPr>
        <p:txBody>
          <a:bodyPr/>
          <a:lstStyle/>
          <a:p>
            <a:pPr algn="r" rtl="1">
              <a:buNone/>
            </a:pPr>
            <a:endParaRPr lang="fa-IR" b="1" dirty="0" smtClean="0">
              <a:solidFill>
                <a:srgbClr val="C00000"/>
              </a:solidFill>
              <a:cs typeface="B Mitra" pitchFamily="2" charset="-78"/>
            </a:endParaRPr>
          </a:p>
          <a:p>
            <a:pPr algn="r" rtl="1">
              <a:buNone/>
            </a:pPr>
            <a:r>
              <a:rPr lang="fa-IR" b="1" dirty="0" smtClean="0">
                <a:solidFill>
                  <a:srgbClr val="C00000"/>
                </a:solidFill>
                <a:cs typeface="B Mitra" pitchFamily="2" charset="-78"/>
              </a:rPr>
              <a:t>بازيهاي  المپيك زمستاني 2010 ونکوور</a:t>
            </a:r>
          </a:p>
          <a:p>
            <a:pPr algn="r" rtl="1">
              <a:buNone/>
            </a:pPr>
            <a:endParaRPr lang="en-US" dirty="0" smtClean="0">
              <a:solidFill>
                <a:srgbClr val="C00000"/>
              </a:solidFill>
              <a:cs typeface="B Mitra" pitchFamily="2" charset="-78"/>
            </a:endParaRPr>
          </a:p>
          <a:p>
            <a:pPr marL="714375" indent="-352425" algn="r" rtl="1">
              <a:buClr>
                <a:srgbClr val="315F2F"/>
              </a:buClr>
              <a:buSzPct val="120000"/>
              <a:buFont typeface="Wingdings" pitchFamily="2" charset="2"/>
              <a:buChar char="ü"/>
            </a:pPr>
            <a:r>
              <a:rPr lang="fa-IR" b="1" dirty="0" smtClean="0">
                <a:solidFill>
                  <a:srgbClr val="315F2F"/>
                </a:solidFill>
                <a:cs typeface="B Mitra" pitchFamily="2" charset="-78"/>
              </a:rPr>
              <a:t>بيست و يكمين دوره بازيهاي المپيك زمستاني از تاريخ 23 بهمن لغایت 9 اسفند ماه سال 88 (28- 12 فوريه 2010) در  دو منطقه ونكوور و ويستلر در كشور كانادا برگزار شد و كاروان جمهوري اسلامي ايران مركب از 9 ورزشكار و همراه در رشته هاي آلپاين و صحرانوردي اين دوره از بازيها شركت نمودند.</a:t>
            </a:r>
            <a:endParaRPr lang="en-US" b="1" dirty="0">
              <a:solidFill>
                <a:srgbClr val="315F2F"/>
              </a:solidFill>
              <a:cs typeface="B Mitra"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5786478"/>
          </a:xfrm>
        </p:spPr>
        <p:txBody>
          <a:bodyPr>
            <a:normAutofit fontScale="55000" lnSpcReduction="20000"/>
          </a:bodyPr>
          <a:lstStyle/>
          <a:p>
            <a:pPr algn="r" rtl="1">
              <a:buNone/>
            </a:pPr>
            <a:r>
              <a:rPr lang="fa-IR" sz="3500" b="1" dirty="0" smtClean="0">
                <a:solidFill>
                  <a:srgbClr val="C00000"/>
                </a:solidFill>
                <a:cs typeface="B Mitra" pitchFamily="2" charset="-78"/>
              </a:rPr>
              <a:t>اولين دوره بازيهاي المپيك نوجوانان – سنگاپور 2010</a:t>
            </a:r>
          </a:p>
          <a:p>
            <a:pPr algn="r" rtl="1">
              <a:buNone/>
            </a:pPr>
            <a:endParaRPr lang="en-US" dirty="0" smtClean="0">
              <a:solidFill>
                <a:srgbClr val="C00000"/>
              </a:solidFill>
              <a:cs typeface="B Mitra" pitchFamily="2" charset="-78"/>
            </a:endParaRPr>
          </a:p>
          <a:p>
            <a:pPr marL="365125" indent="-3175" algn="r" rtl="1">
              <a:lnSpc>
                <a:spcPct val="170000"/>
              </a:lnSpc>
              <a:buNone/>
            </a:pPr>
            <a:r>
              <a:rPr lang="fa-IR" sz="3000" b="1" dirty="0" smtClean="0">
                <a:solidFill>
                  <a:srgbClr val="315F2F"/>
                </a:solidFill>
                <a:cs typeface="B Mitra" pitchFamily="2" charset="-78"/>
              </a:rPr>
              <a:t>اولين دوره بازيهاي المپيك نوجوانان سنگاپور از </a:t>
            </a:r>
            <a:r>
              <a:rPr lang="fa-IR" sz="3000" b="1" dirty="0" smtClean="0">
                <a:solidFill>
                  <a:srgbClr val="C00000"/>
                </a:solidFill>
                <a:cs typeface="B Mitra" pitchFamily="2" charset="-78"/>
              </a:rPr>
              <a:t>تاريخ 26 – 14 آگوست 2010</a:t>
            </a:r>
            <a:r>
              <a:rPr lang="fa-IR" sz="3000" b="1" dirty="0" smtClean="0">
                <a:solidFill>
                  <a:srgbClr val="315F2F"/>
                </a:solidFill>
                <a:cs typeface="B Mitra" pitchFamily="2" charset="-78"/>
              </a:rPr>
              <a:t> (23 مرداد – 4 شهريور 89) در </a:t>
            </a:r>
            <a:r>
              <a:rPr lang="fa-IR" sz="3000" b="1" dirty="0" smtClean="0">
                <a:solidFill>
                  <a:srgbClr val="C00000"/>
                </a:solidFill>
                <a:cs typeface="B Mitra" pitchFamily="2" charset="-78"/>
              </a:rPr>
              <a:t> 26 رشته </a:t>
            </a:r>
            <a:r>
              <a:rPr lang="ar-SA" sz="3000" b="1" dirty="0" smtClean="0">
                <a:solidFill>
                  <a:srgbClr val="315F2F"/>
                </a:solidFill>
                <a:cs typeface="B Mitra" pitchFamily="2" charset="-78"/>
              </a:rPr>
              <a:t>(شنا، شيرجه، تير و كمان، دووميداني، بدمينتون، بسكتبال 3 به3، بوكس، كانو-كاياك، دوچرخه سواري، سواركاري-پرش، شمشيربازي، فوتبال، ژيمناستيك، هندبال، هاكي، جودو، روئينگ، قايقراني بادباني، تيراندازي، تنيس روي ميز، تكواندو، تنيس، سه گانه، واليبال، كشتي، وزنه برداري) </a:t>
            </a:r>
            <a:r>
              <a:rPr lang="fa-IR" sz="3000" b="1" dirty="0" smtClean="0">
                <a:solidFill>
                  <a:srgbClr val="315F2F"/>
                </a:solidFill>
                <a:cs typeface="B Mitra" pitchFamily="2" charset="-78"/>
              </a:rPr>
              <a:t>و 201 ماده ورزشي برگزار خواهد شد. </a:t>
            </a:r>
          </a:p>
          <a:p>
            <a:pPr algn="r" rtl="1">
              <a:buNone/>
            </a:pPr>
            <a:endParaRPr lang="fa-IR" b="1" dirty="0" smtClean="0">
              <a:cs typeface="B Mitra" pitchFamily="2" charset="-78"/>
            </a:endParaRPr>
          </a:p>
          <a:p>
            <a:pPr algn="r" rtl="1">
              <a:buNone/>
            </a:pPr>
            <a:r>
              <a:rPr lang="fa-IR" b="1" dirty="0" smtClean="0">
                <a:solidFill>
                  <a:srgbClr val="C00000"/>
                </a:solidFill>
                <a:cs typeface="B Mitra" pitchFamily="2" charset="-78"/>
              </a:rPr>
              <a:t>اقدامات انجام شده:</a:t>
            </a:r>
            <a:endParaRPr lang="en-US" b="1" dirty="0" smtClean="0">
              <a:solidFill>
                <a:srgbClr val="C00000"/>
              </a:solidFill>
              <a:cs typeface="B Mitra" pitchFamily="2" charset="-78"/>
            </a:endParaRPr>
          </a:p>
          <a:p>
            <a:pPr marL="539750" indent="-274638" algn="r" rtl="1"/>
            <a:r>
              <a:rPr lang="ar-SA" sz="2900" b="1" dirty="0" smtClean="0">
                <a:solidFill>
                  <a:srgbClr val="315F2F"/>
                </a:solidFill>
                <a:cs typeface="B Mitra" pitchFamily="2" charset="-78"/>
              </a:rPr>
              <a:t>هماهنگي مقدماتي با كميته بين المللي المپيك در خصوص مسابقات كسب سهميه و اولويت‌بندي رشته هاي تيمي </a:t>
            </a:r>
            <a:endParaRPr lang="en-US" sz="2900" b="1" dirty="0" smtClean="0">
              <a:solidFill>
                <a:srgbClr val="315F2F"/>
              </a:solidFill>
              <a:cs typeface="B Mitra" pitchFamily="2" charset="-78"/>
            </a:endParaRPr>
          </a:p>
          <a:p>
            <a:pPr marL="539750" lvl="0" indent="-274638" algn="r" rtl="1"/>
            <a:r>
              <a:rPr lang="ar-SA" sz="2900" b="1" dirty="0" smtClean="0">
                <a:solidFill>
                  <a:srgbClr val="315F2F"/>
                </a:solidFill>
                <a:cs typeface="B Mitra" pitchFamily="2" charset="-78"/>
              </a:rPr>
              <a:t>تهيه گزارش جامع</a:t>
            </a:r>
            <a:r>
              <a:rPr lang="fa-IR" sz="2900" b="1" dirty="0" smtClean="0">
                <a:solidFill>
                  <a:srgbClr val="315F2F"/>
                </a:solidFill>
                <a:cs typeface="B Mitra" pitchFamily="2" charset="-78"/>
              </a:rPr>
              <a:t> از نظام راهيابي</a:t>
            </a:r>
            <a:r>
              <a:rPr lang="ar-SA" sz="2900" b="1" dirty="0" smtClean="0">
                <a:solidFill>
                  <a:srgbClr val="315F2F"/>
                </a:solidFill>
                <a:cs typeface="B Mitra" pitchFamily="2" charset="-78"/>
              </a:rPr>
              <a:t> رشته‌هاي مختلف در چارچوب مقررات فدراسيونهاي بين‌المللي و كميته بين المللي المپيك جهت بهره برداري فدراسيون هاي ورزشي</a:t>
            </a:r>
            <a:endParaRPr lang="en-US" sz="2900" b="1" dirty="0" smtClean="0">
              <a:solidFill>
                <a:srgbClr val="315F2F"/>
              </a:solidFill>
              <a:cs typeface="B Mitra" pitchFamily="2" charset="-78"/>
            </a:endParaRPr>
          </a:p>
          <a:p>
            <a:pPr marL="539750" indent="-274638" algn="r" rtl="1"/>
            <a:r>
              <a:rPr lang="fa-IR" sz="2900" b="1" dirty="0" smtClean="0">
                <a:solidFill>
                  <a:srgbClr val="315F2F"/>
                </a:solidFill>
                <a:cs typeface="B Mitra" pitchFamily="2" charset="-78"/>
              </a:rPr>
              <a:t>هماهنگي با آژانس كارلسون واگونليت (</a:t>
            </a:r>
            <a:r>
              <a:rPr lang="en-US" sz="2400" b="1" dirty="0" smtClean="0">
                <a:solidFill>
                  <a:srgbClr val="315F2F"/>
                </a:solidFill>
                <a:cs typeface="B Mitra" pitchFamily="2" charset="-78"/>
              </a:rPr>
              <a:t>Carlson Wagonlit</a:t>
            </a:r>
            <a:r>
              <a:rPr lang="fa-IR" sz="2400" b="1" dirty="0" smtClean="0">
                <a:solidFill>
                  <a:srgbClr val="315F2F"/>
                </a:solidFill>
                <a:cs typeface="B Mitra" pitchFamily="2" charset="-78"/>
              </a:rPr>
              <a:t>)، </a:t>
            </a:r>
            <a:r>
              <a:rPr lang="fa-IR" sz="2900" b="1" dirty="0" smtClean="0">
                <a:solidFill>
                  <a:srgbClr val="315F2F"/>
                </a:solidFill>
                <a:cs typeface="B Mitra" pitchFamily="2" charset="-78"/>
              </a:rPr>
              <a:t>آژانس رسمي بازيها و وابسته به كميته بين‌المللي المپيك در خصوص اطلاعات اوليه شركت كنندگان و تعداد بليط‌هاي موردنياز </a:t>
            </a:r>
            <a:endParaRPr lang="en-US" sz="2900" b="1" dirty="0" smtClean="0">
              <a:solidFill>
                <a:srgbClr val="315F2F"/>
              </a:solidFill>
              <a:cs typeface="B Mitra" pitchFamily="2" charset="-78"/>
            </a:endParaRPr>
          </a:p>
          <a:p>
            <a:pPr marL="539750" lvl="0" indent="-274638" algn="r" rtl="1"/>
            <a:r>
              <a:rPr lang="ar-SA" sz="2900" b="1" dirty="0" smtClean="0">
                <a:solidFill>
                  <a:srgbClr val="315F2F"/>
                </a:solidFill>
                <a:cs typeface="B Mitra" pitchFamily="2" charset="-78"/>
              </a:rPr>
              <a:t>مكاتبه با فدراسيون هاي بين المللي در خصوص كسب آخرين اطلاعات مربوط به مقررات و مسابقات كسب سهميه و وضعيت ورزشكاران ايراني در رده بندي‌هاي مربوطه و انتقال اطلاعات به فدراسيون‌هاي ملي</a:t>
            </a:r>
            <a:endParaRPr lang="en-US" sz="2900" b="1" dirty="0" smtClean="0">
              <a:solidFill>
                <a:srgbClr val="315F2F"/>
              </a:solidFill>
              <a:cs typeface="B Mitra" pitchFamily="2" charset="-78"/>
            </a:endParaRPr>
          </a:p>
          <a:p>
            <a:pPr marL="539750" lvl="0" indent="-274638" algn="r" rtl="1"/>
            <a:r>
              <a:rPr lang="ar-SA" sz="2900" b="1" dirty="0" smtClean="0">
                <a:solidFill>
                  <a:srgbClr val="315F2F"/>
                </a:solidFill>
                <a:cs typeface="B Mitra" pitchFamily="2" charset="-78"/>
              </a:rPr>
              <a:t>تهيه گزارش از وضعيت كسب سهميه ورزشكاران ايراني در هر رشته </a:t>
            </a:r>
            <a:endParaRPr lang="en-US" sz="2900" b="1" dirty="0" smtClean="0">
              <a:solidFill>
                <a:srgbClr val="315F2F"/>
              </a:solidFill>
              <a:cs typeface="B Mitra" pitchFamily="2" charset="-78"/>
            </a:endParaRPr>
          </a:p>
          <a:p>
            <a:pPr marL="539750" lvl="0" indent="-274638" algn="r" rtl="1"/>
            <a:r>
              <a:rPr lang="ar-SA" sz="2900" b="1" dirty="0" smtClean="0">
                <a:solidFill>
                  <a:srgbClr val="315F2F"/>
                </a:solidFill>
                <a:cs typeface="B Mitra" pitchFamily="2" charset="-78"/>
              </a:rPr>
              <a:t>مكاتبه با فدراسيون ها در خصوص اخذ اطلاعات و مدارك لازم براي ثبت نام مقدماتي ورزشكاران و كادر فني </a:t>
            </a:r>
            <a:endParaRPr lang="en-US" sz="2900" b="1" dirty="0">
              <a:solidFill>
                <a:srgbClr val="315F2F"/>
              </a:solidFill>
              <a:cs typeface="B Mitra"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642918"/>
            <a:ext cx="8229600" cy="5507249"/>
          </a:xfrm>
        </p:spPr>
        <p:txBody>
          <a:bodyPr/>
          <a:lstStyle/>
          <a:p>
            <a:pPr algn="ctr" rtl="1">
              <a:buNone/>
            </a:pPr>
            <a:r>
              <a:rPr lang="fa-IR" sz="3000" b="1" dirty="0" smtClean="0">
                <a:solidFill>
                  <a:srgbClr val="C00000"/>
                </a:solidFill>
                <a:cs typeface="B Mitra" pitchFamily="2" charset="-78"/>
              </a:rPr>
              <a:t>شانزدهمين دوره بازيهاي آسيايي 2010 – گوانگجو</a:t>
            </a:r>
            <a:endParaRPr lang="en-US" sz="3000" dirty="0" smtClean="0">
              <a:solidFill>
                <a:srgbClr val="C00000"/>
              </a:solidFill>
              <a:cs typeface="B Mitra" pitchFamily="2" charset="-78"/>
            </a:endParaRPr>
          </a:p>
          <a:p>
            <a:pPr algn="r" rtl="1">
              <a:buNone/>
            </a:pPr>
            <a:endParaRPr lang="fa-IR" sz="1200" dirty="0" smtClean="0"/>
          </a:p>
          <a:p>
            <a:pPr algn="r" rtl="1">
              <a:buNone/>
            </a:pPr>
            <a:endParaRPr lang="en-US" sz="1200" dirty="0" smtClean="0"/>
          </a:p>
          <a:p>
            <a:pPr marL="365125" indent="-3175" algn="r" rtl="1">
              <a:buNone/>
            </a:pPr>
            <a:r>
              <a:rPr lang="fa-IR" b="1" dirty="0" smtClean="0">
                <a:solidFill>
                  <a:srgbClr val="315F2F"/>
                </a:solidFill>
                <a:cs typeface="B Mitra" pitchFamily="2" charset="-78"/>
              </a:rPr>
              <a:t>شانزدهمين دوره بازيهاي آسيايي در رشته هاي: ورزشهاي آبي (شنا، شيرجه، واتر پلو)، تير و كمان دووميداني، بدمينتون، بيسبال، بسكتبال، بوكس، قايقراني (كانو/كاياك، روئينگ، قايقراني بادباني، دراگون بوت)، دوچرخه سواري، سواركاري، شمشيربازي، فوتبال، ژيمناستيك، هندبال، هاكي، جودو ،پنجگانه مدرن، تيراندازي، سافتبال، تنيس روي ميز، تكواندو، تنيس، سافت تنيس، ورزشهاي سه گانه، واليبال، وزنه برداري، كشتي، بولينگ، بيليارد و اسنوكر گلف، كبدي، كاراته، اسكيت، راگبي، سپك تكرا، اسكواش، ووشو، شطرنج و كريكت </a:t>
            </a:r>
            <a:r>
              <a:rPr lang="fa-IR" b="1" dirty="0" smtClean="0">
                <a:solidFill>
                  <a:srgbClr val="C00000"/>
                </a:solidFill>
                <a:cs typeface="B Mitra" pitchFamily="2" charset="-78"/>
              </a:rPr>
              <a:t>از 21 آبان لغايت 6 آذر 89 </a:t>
            </a:r>
            <a:r>
              <a:rPr lang="fa-IR" b="1" dirty="0" smtClean="0">
                <a:solidFill>
                  <a:srgbClr val="315F2F"/>
                </a:solidFill>
                <a:cs typeface="B Mitra" pitchFamily="2" charset="-78"/>
              </a:rPr>
              <a:t>در گوانگجو برگزار خواهد شد.</a:t>
            </a:r>
            <a:endParaRPr lang="en-US" b="1" dirty="0">
              <a:solidFill>
                <a:srgbClr val="315F2F"/>
              </a:solidFill>
              <a:cs typeface="B Mitra"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5435811"/>
          </a:xfrm>
        </p:spPr>
        <p:txBody>
          <a:bodyPr>
            <a:normAutofit fontScale="70000" lnSpcReduction="20000"/>
          </a:bodyPr>
          <a:lstStyle/>
          <a:p>
            <a:pPr algn="r" rtl="1">
              <a:buNone/>
            </a:pPr>
            <a:r>
              <a:rPr lang="fa-IR" b="1" dirty="0" smtClean="0">
                <a:solidFill>
                  <a:srgbClr val="C00000"/>
                </a:solidFill>
                <a:cs typeface="B Mitra" pitchFamily="2" charset="-78"/>
              </a:rPr>
              <a:t>اقدامات بين المللي كه تاكنون به انجام رسيده است:</a:t>
            </a:r>
          </a:p>
          <a:p>
            <a:pPr algn="r" rtl="1">
              <a:buNone/>
            </a:pPr>
            <a:endParaRPr lang="en-US" b="1" dirty="0" smtClean="0">
              <a:solidFill>
                <a:srgbClr val="C00000"/>
              </a:solidFill>
              <a:cs typeface="B Mitra" pitchFamily="2" charset="-78"/>
            </a:endParaRPr>
          </a:p>
          <a:p>
            <a:pPr marL="542925" lvl="0" indent="-433388" algn="r" rtl="1">
              <a:buClr>
                <a:srgbClr val="315F2F"/>
              </a:buClr>
              <a:buSzPct val="120000"/>
              <a:buFont typeface="Wingdings" pitchFamily="2" charset="2"/>
              <a:buChar char="ü"/>
            </a:pPr>
            <a:r>
              <a:rPr lang="fa-IR" b="1" dirty="0" smtClean="0">
                <a:solidFill>
                  <a:srgbClr val="315F2F"/>
                </a:solidFill>
                <a:cs typeface="B Mitra" pitchFamily="2" charset="-78"/>
              </a:rPr>
              <a:t>اعلام شركت مقدماتي</a:t>
            </a:r>
            <a:endParaRPr lang="en-US" b="1" dirty="0" smtClean="0">
              <a:solidFill>
                <a:srgbClr val="315F2F"/>
              </a:solidFill>
              <a:cs typeface="B Mitra" pitchFamily="2" charset="-78"/>
            </a:endParaRPr>
          </a:p>
          <a:p>
            <a:pPr marL="542925" indent="-433388" algn="r" rtl="1">
              <a:buClr>
                <a:srgbClr val="315F2F"/>
              </a:buClr>
              <a:buSzPct val="120000"/>
              <a:buFont typeface="Wingdings" pitchFamily="2" charset="2"/>
              <a:buChar char="ü"/>
            </a:pPr>
            <a:r>
              <a:rPr lang="fa-IR" b="1" dirty="0" smtClean="0">
                <a:solidFill>
                  <a:srgbClr val="315F2F"/>
                </a:solidFill>
                <a:cs typeface="B Mitra" pitchFamily="2" charset="-78"/>
              </a:rPr>
              <a:t> استخراج برنامه بازيها و ماده هاي ورزشي و تنظيم فرمهاي اعلام شركت اوليه به منظور ايجاد چشم اندازي روشن از شركت كاوان جمهوري اسلامي ايران و برنامه ريزي دقيق تر </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fa-IR" b="1" dirty="0" smtClean="0">
                <a:solidFill>
                  <a:srgbClr val="315F2F"/>
                </a:solidFill>
                <a:cs typeface="B Mitra" pitchFamily="2" charset="-78"/>
              </a:rPr>
              <a:t>شركت در بيش از 30 جلسه با فدراسيون ها با حضور رياست محترم و دبيركل محترم كميته ملي المپيك </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fa-IR" b="1" dirty="0" smtClean="0">
                <a:solidFill>
                  <a:srgbClr val="315F2F"/>
                </a:solidFill>
                <a:cs typeface="B Mitra" pitchFamily="2" charset="-78"/>
              </a:rPr>
              <a:t>تنظيم فرم هاي پيش بيني مدال با توجه به جدول توزيع مدال در اين دوره از بازيها و ارائه گزارش كامل بر اساس اطلاعات جمع آوري شده در اين خصوص</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fa-IR" b="1" dirty="0" smtClean="0">
                <a:solidFill>
                  <a:srgbClr val="315F2F"/>
                </a:solidFill>
                <a:cs typeface="B Mitra" pitchFamily="2" charset="-78"/>
              </a:rPr>
              <a:t>هماهنگي و ارتباط مستمر با كميته برگزاري بازيها در خصوص چگونگي پيشرفت امور مربوط به تداركات بازيها </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fa-IR" b="1" dirty="0" smtClean="0">
                <a:solidFill>
                  <a:srgbClr val="315F2F"/>
                </a:solidFill>
                <a:cs typeface="B Mitra" pitchFamily="2" charset="-78"/>
              </a:rPr>
              <a:t>شركت در جلسه سرپرستان كاروان ها و بازديد از تاسيسات ورزشي بازيها و شركت در كارگروه ها و جلسات با بخش‌هاي مختلف كميته برگزاري</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fa-IR" b="1" dirty="0" smtClean="0">
                <a:solidFill>
                  <a:srgbClr val="315F2F"/>
                </a:solidFill>
                <a:cs typeface="B Mitra" pitchFamily="2" charset="-78"/>
              </a:rPr>
              <a:t>هماهنگي‌هاي لازم در خصوص اسكان مقامات و مهمانان عاليرتبه در خلال بازيها و امضاء قراردادهاي همكاري با كميته برگزاري</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fa-IR" b="1" dirty="0" smtClean="0">
                <a:solidFill>
                  <a:srgbClr val="315F2F"/>
                </a:solidFill>
                <a:cs typeface="B Mitra" pitchFamily="2" charset="-78"/>
              </a:rPr>
              <a:t>امضاء قرارداد با كميته برگزاري بازيها در خصوص اخذ مجوز تهيه بليط مسابقات</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fa-IR" b="1" dirty="0" smtClean="0">
                <a:solidFill>
                  <a:srgbClr val="315F2F"/>
                </a:solidFill>
                <a:cs typeface="B Mitra" pitchFamily="2" charset="-78"/>
              </a:rPr>
              <a:t>مكاتبه با فدراسيون هاي ورزشي در خصوص اخذ فهرست و مدارك ورزشكاران و همراهان تيم هاي شركت كننده به منظور برنامه ريزي ثبت نام اعضاي كاروان اعزامي</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fa-IR" b="1" dirty="0" smtClean="0">
                <a:solidFill>
                  <a:srgbClr val="315F2F"/>
                </a:solidFill>
                <a:cs typeface="B Mitra" pitchFamily="2" charset="-78"/>
              </a:rPr>
              <a:t>بازديد هيأت چيني پروژة جاده آسيا و گروه تلويزيوني از تهران و برنامه ريزي براي پذيرش هيأت چيني </a:t>
            </a:r>
            <a:endParaRPr lang="en-US" b="1" dirty="0" smtClean="0">
              <a:solidFill>
                <a:srgbClr val="315F2F"/>
              </a:solidFill>
              <a:cs typeface="B Mitra" pitchFamily="2" charset="-78"/>
            </a:endParaRPr>
          </a:p>
          <a:p>
            <a:pPr marL="542925" indent="-433388" algn="r" rtl="1">
              <a:buClr>
                <a:srgbClr val="315F2F"/>
              </a:buClr>
              <a:buSzPct val="120000"/>
              <a:buFont typeface="Wingdings" pitchFamily="2" charset="2"/>
              <a:buChar char="ü"/>
            </a:pPr>
            <a:endParaRPr lang="en-US" b="1" dirty="0">
              <a:solidFill>
                <a:srgbClr val="315F2F"/>
              </a:solidFill>
              <a:cs typeface="B Mitra"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4356"/>
            <a:ext cx="8229600" cy="5292935"/>
          </a:xfrm>
        </p:spPr>
        <p:txBody>
          <a:bodyPr>
            <a:normAutofit fontScale="92500" lnSpcReduction="20000"/>
          </a:bodyPr>
          <a:lstStyle/>
          <a:p>
            <a:pPr algn="ctr" rtl="1">
              <a:buNone/>
            </a:pPr>
            <a:r>
              <a:rPr lang="fa-IR" sz="3800" b="1" dirty="0" smtClean="0">
                <a:solidFill>
                  <a:srgbClr val="C00000"/>
                </a:solidFill>
                <a:cs typeface="B Mitra" pitchFamily="2" charset="-78"/>
              </a:rPr>
              <a:t>بازيهاي المپيك تابستاني2012 </a:t>
            </a:r>
          </a:p>
          <a:p>
            <a:pPr algn="r" rtl="1">
              <a:buNone/>
            </a:pPr>
            <a:endParaRPr lang="en-US" sz="3200" dirty="0" smtClean="0">
              <a:solidFill>
                <a:srgbClr val="843728"/>
              </a:solidFill>
              <a:cs typeface="B Mitra" pitchFamily="2" charset="-78"/>
            </a:endParaRPr>
          </a:p>
          <a:p>
            <a:pPr marL="628650" indent="-519113" algn="r" rtl="1">
              <a:buClr>
                <a:srgbClr val="315F2F"/>
              </a:buClr>
              <a:buSzPct val="120000"/>
              <a:buFont typeface="Wingdings" pitchFamily="2" charset="2"/>
              <a:buChar char="ü"/>
            </a:pPr>
            <a:r>
              <a:rPr lang="fa-IR" b="1" dirty="0" smtClean="0">
                <a:solidFill>
                  <a:srgbClr val="315F2F"/>
                </a:solidFill>
                <a:cs typeface="B Mitra" pitchFamily="2" charset="-78"/>
              </a:rPr>
              <a:t>بازيهاي المپيك 27 جولاي لغايت 12 آگوست 2012 در لندن و در رشته‌هاي شنا، شيرجه، واترپلو، دوومیدانی، بسکتبال، قایقرانی (</a:t>
            </a:r>
            <a:r>
              <a:rPr lang="en-US" sz="1500" b="1" dirty="0" smtClean="0">
                <a:solidFill>
                  <a:srgbClr val="315F2F"/>
                </a:solidFill>
                <a:cs typeface="B Mitra" pitchFamily="2" charset="-78"/>
              </a:rPr>
              <a:t>Canoe–Kayak</a:t>
            </a:r>
            <a:r>
              <a:rPr lang="fa-IR" b="1" dirty="0" smtClean="0">
                <a:solidFill>
                  <a:srgbClr val="315F2F"/>
                </a:solidFill>
                <a:cs typeface="B Mitra" pitchFamily="2" charset="-78"/>
              </a:rPr>
              <a:t>) ‌، روئینگ، قایقرانی بادباني </a:t>
            </a:r>
            <a:r>
              <a:rPr lang="en-US" sz="1500" b="1" dirty="0" smtClean="0">
                <a:solidFill>
                  <a:srgbClr val="315F2F"/>
                </a:solidFill>
                <a:cs typeface="B Mitra" pitchFamily="2" charset="-78"/>
              </a:rPr>
              <a:t>(Sailing)</a:t>
            </a:r>
            <a:r>
              <a:rPr lang="fa-IR" b="1" dirty="0" smtClean="0">
                <a:solidFill>
                  <a:srgbClr val="315F2F"/>
                </a:solidFill>
                <a:cs typeface="B Mitra" pitchFamily="2" charset="-78"/>
              </a:rPr>
              <a:t>، سوارکاری، فوتبال، هندبال، جودو، تیراندازی، تکواندو، سه گانه، وزنه برداری، تیروکمان، بدمینتون، بوکس، دوچرخه سواری، شمشیربازی، ژیمناستیک، هاکی، پنجگانه، تنیس روی میز، تنیس، والیبال، کشتی برگزار خواهد شد.</a:t>
            </a:r>
          </a:p>
          <a:p>
            <a:pPr marL="628650" indent="-519113" algn="r" rtl="1">
              <a:buClr>
                <a:srgbClr val="315F2F"/>
              </a:buClr>
              <a:buSzPct val="120000"/>
              <a:buNone/>
            </a:pPr>
            <a:endParaRPr lang="en-US" b="1" dirty="0" smtClean="0">
              <a:solidFill>
                <a:srgbClr val="315F2F"/>
              </a:solidFill>
              <a:cs typeface="B Mitra" pitchFamily="2" charset="-78"/>
            </a:endParaRPr>
          </a:p>
          <a:p>
            <a:pPr marL="628650" indent="-519113" algn="r" rtl="1">
              <a:buClr>
                <a:srgbClr val="315F2F"/>
              </a:buClr>
              <a:buSzPct val="120000"/>
              <a:buFont typeface="Wingdings" pitchFamily="2" charset="2"/>
              <a:buChar char="ü"/>
            </a:pPr>
            <a:r>
              <a:rPr lang="fa-IR" b="1" dirty="0" smtClean="0">
                <a:solidFill>
                  <a:srgbClr val="315F2F"/>
                </a:solidFill>
                <a:cs typeface="B Mitra" pitchFamily="2" charset="-78"/>
              </a:rPr>
              <a:t>انجام مكاتبات اوليه با كميته برگزاري بازيها </a:t>
            </a:r>
          </a:p>
          <a:p>
            <a:pPr marL="628650" indent="-519113" algn="r" rtl="1">
              <a:buClr>
                <a:srgbClr val="315F2F"/>
              </a:buClr>
              <a:buSzPct val="120000"/>
              <a:buNone/>
            </a:pPr>
            <a:endParaRPr lang="fa-IR" b="1" dirty="0" smtClean="0">
              <a:solidFill>
                <a:srgbClr val="315F2F"/>
              </a:solidFill>
              <a:cs typeface="B Mitra" pitchFamily="2" charset="-78"/>
            </a:endParaRPr>
          </a:p>
          <a:p>
            <a:pPr marL="628650" indent="-519113" algn="r" rtl="1">
              <a:buClr>
                <a:srgbClr val="315F2F"/>
              </a:buClr>
              <a:buSzPct val="120000"/>
              <a:buFont typeface="Wingdings" pitchFamily="2" charset="2"/>
              <a:buChar char="ü"/>
            </a:pPr>
            <a:r>
              <a:rPr lang="fa-IR" b="1" dirty="0" smtClean="0">
                <a:solidFill>
                  <a:srgbClr val="315F2F"/>
                </a:solidFill>
                <a:cs typeface="B Mitra" pitchFamily="2" charset="-78"/>
              </a:rPr>
              <a:t>هماهنگي با كميته برگزاري بازيها و برنامه ريزي در خصوص سفر هيئت عاليرتبه سازمان تربيت بدني و كميته ملي المپيك به لندن در ماه آوريل 2010 به منظور ديدار با مقامات كميته برگزاري و كميته ملي المپيك انگليس  و بازديد از مكان‌هاي ورزشي</a:t>
            </a:r>
            <a:endParaRPr lang="en-US" b="1" dirty="0">
              <a:solidFill>
                <a:srgbClr val="315F2F"/>
              </a:solidFill>
              <a:cs typeface="B Mitra"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507249"/>
          </a:xfrm>
        </p:spPr>
        <p:txBody>
          <a:bodyPr/>
          <a:lstStyle/>
          <a:p>
            <a:pPr algn="r" rtl="1">
              <a:buNone/>
            </a:pPr>
            <a:endParaRPr lang="fa-IR" b="1" dirty="0" smtClean="0">
              <a:solidFill>
                <a:srgbClr val="315F2F"/>
              </a:solidFill>
              <a:cs typeface="B Mitra" pitchFamily="2" charset="-78"/>
            </a:endParaRPr>
          </a:p>
          <a:p>
            <a:pPr algn="r" rtl="1">
              <a:buNone/>
            </a:pPr>
            <a:r>
              <a:rPr lang="fa-IR" b="1" dirty="0" smtClean="0">
                <a:solidFill>
                  <a:srgbClr val="C00000"/>
                </a:solidFill>
                <a:cs typeface="B Mitra" pitchFamily="2" charset="-78"/>
              </a:rPr>
              <a:t>استخدام مربیان و کارشناسان خارجی </a:t>
            </a:r>
            <a:endParaRPr lang="en-US" dirty="0" smtClean="0">
              <a:solidFill>
                <a:srgbClr val="C00000"/>
              </a:solidFill>
              <a:cs typeface="B Mitra" pitchFamily="2" charset="-78"/>
            </a:endParaRPr>
          </a:p>
          <a:p>
            <a:pPr algn="r" rtl="1">
              <a:buNone/>
            </a:pPr>
            <a:endParaRPr lang="en-US" dirty="0" smtClean="0">
              <a:solidFill>
                <a:srgbClr val="315F2F"/>
              </a:solidFill>
              <a:cs typeface="B Mitra" pitchFamily="2" charset="-78"/>
            </a:endParaRPr>
          </a:p>
          <a:p>
            <a:pPr marL="628650" lvl="0" indent="-519113" algn="r" rtl="1">
              <a:buClr>
                <a:srgbClr val="315F2F"/>
              </a:buClr>
              <a:buSzPct val="120000"/>
              <a:buFont typeface="Wingdings" pitchFamily="2" charset="2"/>
              <a:buChar char="ü"/>
            </a:pPr>
            <a:r>
              <a:rPr lang="fa-IR" b="1" dirty="0" smtClean="0">
                <a:solidFill>
                  <a:srgbClr val="315F2F"/>
                </a:solidFill>
                <a:cs typeface="B Mitra" pitchFamily="2" charset="-78"/>
              </a:rPr>
              <a:t>همکاری و هماهنگی با فدراسيون هاي ورزشي در راستای ارسال دعوتنامه، انعقاد قرارداد و تمدید قرارداد مربیان خارجی تیمها</a:t>
            </a:r>
          </a:p>
          <a:p>
            <a:pPr marL="628650" lvl="0" indent="-519113" algn="r" rtl="1">
              <a:buClr>
                <a:srgbClr val="315F2F"/>
              </a:buClr>
              <a:buSzPct val="120000"/>
              <a:buFont typeface="Wingdings" pitchFamily="2" charset="2"/>
              <a:buChar char="ü"/>
            </a:pPr>
            <a:endParaRPr lang="en-US" b="1" dirty="0" smtClean="0">
              <a:solidFill>
                <a:srgbClr val="315F2F"/>
              </a:solidFill>
              <a:cs typeface="B Mitra" pitchFamily="2" charset="-78"/>
            </a:endParaRPr>
          </a:p>
          <a:p>
            <a:pPr marL="628650" lvl="0" indent="-519113" algn="r" rtl="1">
              <a:buClr>
                <a:srgbClr val="315F2F"/>
              </a:buClr>
              <a:buSzPct val="120000"/>
              <a:buFont typeface="Wingdings" pitchFamily="2" charset="2"/>
              <a:buChar char="ü"/>
            </a:pPr>
            <a:r>
              <a:rPr lang="fa-IR" b="1" dirty="0" smtClean="0">
                <a:solidFill>
                  <a:srgbClr val="315F2F"/>
                </a:solidFill>
                <a:cs typeface="B Mitra" pitchFamily="2" charset="-78"/>
              </a:rPr>
              <a:t>ارائه نظریه کارشناسی در خصوص تغییر متن پیشنهادی قرارداد مربیان خارجی و تهیه و تنظیم فرم قرارداد جدید </a:t>
            </a:r>
          </a:p>
          <a:p>
            <a:pPr marL="628650" lvl="0" indent="-519113" algn="r" rtl="1">
              <a:buClr>
                <a:srgbClr val="315F2F"/>
              </a:buClr>
              <a:buSzPct val="120000"/>
              <a:buFont typeface="Wingdings" pitchFamily="2" charset="2"/>
              <a:buChar char="ü"/>
            </a:pPr>
            <a:endParaRPr lang="en-US" b="1" dirty="0" smtClean="0">
              <a:solidFill>
                <a:srgbClr val="315F2F"/>
              </a:solidFill>
              <a:cs typeface="B Mitra" pitchFamily="2" charset="-78"/>
            </a:endParaRPr>
          </a:p>
          <a:p>
            <a:pPr marL="628650" indent="-519113" algn="r" rtl="1">
              <a:buClr>
                <a:srgbClr val="315F2F"/>
              </a:buClr>
              <a:buSzPct val="120000"/>
              <a:buFont typeface="Wingdings" pitchFamily="2" charset="2"/>
              <a:buChar char="ü"/>
            </a:pPr>
            <a:r>
              <a:rPr lang="fa-IR" b="1" dirty="0" smtClean="0">
                <a:solidFill>
                  <a:srgbClr val="315F2F"/>
                </a:solidFill>
                <a:cs typeface="B Mitra" pitchFamily="2" charset="-78"/>
              </a:rPr>
              <a:t>در حال حاضر 77 مربی خارجی با فدراسیون های ورزشی همکاری می نمایند.</a:t>
            </a:r>
            <a:endParaRPr lang="en-US" b="1" dirty="0">
              <a:solidFill>
                <a:srgbClr val="315F2F"/>
              </a:solidFill>
              <a:cs typeface="B Mitra"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1538" y="1357298"/>
            <a:ext cx="7186634" cy="2286017"/>
          </a:xfrm>
        </p:spPr>
        <p:txBody>
          <a:bodyPr/>
          <a:lstStyle/>
          <a:p>
            <a:pPr algn="r" rtl="1">
              <a:buNone/>
            </a:pPr>
            <a:endParaRPr lang="fa-IR" dirty="0" smtClean="0"/>
          </a:p>
          <a:p>
            <a:pPr algn="r" rtl="1">
              <a:buNone/>
            </a:pPr>
            <a:r>
              <a:rPr lang="fa-IR" dirty="0" smtClean="0"/>
              <a:t>		</a:t>
            </a:r>
            <a:r>
              <a:rPr lang="fa-IR" sz="4800" dirty="0" smtClean="0"/>
              <a:t>	</a:t>
            </a:r>
            <a:endParaRPr lang="fa-IR" sz="4800" dirty="0" smtClean="0">
              <a:solidFill>
                <a:srgbClr val="315F2F"/>
              </a:solidFill>
              <a:latin typeface="IranNastaliq" pitchFamily="18" charset="0"/>
              <a:cs typeface="IranNastaliq" pitchFamily="18" charset="0"/>
            </a:endParaRPr>
          </a:p>
          <a:p>
            <a:pPr algn="ctr" rtl="1">
              <a:buNone/>
            </a:pPr>
            <a:r>
              <a:rPr lang="fa-IR" sz="5200" dirty="0" smtClean="0">
                <a:solidFill>
                  <a:schemeClr val="accent1">
                    <a:lumMod val="50000"/>
                  </a:schemeClr>
                </a:solidFill>
                <a:latin typeface="IranNastaliq" pitchFamily="18" charset="0"/>
                <a:cs typeface="IranNastaliq" pitchFamily="18" charset="0"/>
              </a:rPr>
              <a:t>بسم الله الرحمن الرحیم</a:t>
            </a:r>
            <a:endParaRPr lang="en-US" sz="5200" dirty="0">
              <a:solidFill>
                <a:schemeClr val="accent1">
                  <a:lumMod val="50000"/>
                </a:schemeClr>
              </a:solidFill>
              <a:latin typeface="IranNastaliq" pitchFamily="18" charset="0"/>
              <a:cs typeface="IranNastaliq"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794"/>
            <a:ext cx="8229600" cy="5221497"/>
          </a:xfrm>
        </p:spPr>
        <p:txBody>
          <a:bodyPr/>
          <a:lstStyle/>
          <a:p>
            <a:pPr algn="r" rtl="1">
              <a:buNone/>
            </a:pPr>
            <a:endParaRPr lang="fa-IR" b="1" dirty="0" smtClean="0">
              <a:solidFill>
                <a:srgbClr val="C00000"/>
              </a:solidFill>
              <a:cs typeface="B Mitra" pitchFamily="2" charset="-78"/>
            </a:endParaRPr>
          </a:p>
          <a:p>
            <a:pPr algn="r" rtl="1">
              <a:buNone/>
            </a:pPr>
            <a:r>
              <a:rPr lang="fa-IR" b="1" dirty="0" smtClean="0">
                <a:solidFill>
                  <a:srgbClr val="C00000"/>
                </a:solidFill>
                <a:cs typeface="B Mitra" pitchFamily="2" charset="-78"/>
              </a:rPr>
              <a:t>قراردادهاي همكاري با كشورها</a:t>
            </a:r>
            <a:endParaRPr lang="en-US" dirty="0" smtClean="0">
              <a:solidFill>
                <a:srgbClr val="C00000"/>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انعقاد قرارداد همكاري با كشورهاي تاجيكستان و آلباني در دست بررسي و اقدام است.</a:t>
            </a:r>
            <a:endParaRPr lang="en-US" b="1" dirty="0" smtClean="0">
              <a:solidFill>
                <a:srgbClr val="315F2F"/>
              </a:solidFill>
              <a:cs typeface="B Mitra" pitchFamily="2" charset="-78"/>
            </a:endParaRPr>
          </a:p>
          <a:p>
            <a:pPr algn="r" rtl="1">
              <a:buNone/>
            </a:pPr>
            <a:endParaRPr lang="fa-IR" dirty="0" smtClean="0">
              <a:cs typeface="B Mitra" pitchFamily="2" charset="-78"/>
            </a:endParaRPr>
          </a:p>
          <a:p>
            <a:pPr algn="r" rtl="1">
              <a:buNone/>
            </a:pPr>
            <a:r>
              <a:rPr lang="fa-IR" b="1" dirty="0" smtClean="0">
                <a:solidFill>
                  <a:srgbClr val="C00000"/>
                </a:solidFill>
                <a:cs typeface="B Mitra" pitchFamily="2" charset="-78"/>
              </a:rPr>
              <a:t>حق عضویت فدراسیونهای کشور </a:t>
            </a:r>
            <a:endParaRPr lang="en-US" dirty="0" smtClean="0">
              <a:solidFill>
                <a:srgbClr val="C00000"/>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پرداخت حق عضویت فدراسیون های ملی و ارسال اطلاعیه های مربوط به مراجع بین المللی و پیگیری مراتب تا حصول نتیجه</a:t>
            </a:r>
            <a:endParaRPr lang="en-US" b="1" dirty="0" smtClean="0">
              <a:solidFill>
                <a:srgbClr val="315F2F"/>
              </a:solidFill>
              <a:cs typeface="B Mitra" pitchFamily="2" charset="-78"/>
            </a:endParaRPr>
          </a:p>
          <a:p>
            <a:pPr algn="r" rtl="1">
              <a:buNone/>
            </a:pPr>
            <a:endParaRPr lang="en-US" dirty="0">
              <a:cs typeface="B Mitra"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285860"/>
            <a:ext cx="7901014" cy="4525963"/>
          </a:xfrm>
        </p:spPr>
        <p:txBody>
          <a:bodyPr>
            <a:noAutofit/>
          </a:bodyPr>
          <a:lstStyle/>
          <a:p>
            <a:pPr marL="534988" indent="-425450" algn="r" rtl="1">
              <a:buClr>
                <a:srgbClr val="3A8041"/>
              </a:buClr>
              <a:buSzPct val="120000"/>
              <a:buFont typeface="Wingdings" pitchFamily="2" charset="2"/>
              <a:buChar char="ü"/>
            </a:pPr>
            <a:r>
              <a:rPr lang="fa-IR" sz="2400" dirty="0" smtClean="0">
                <a:solidFill>
                  <a:srgbClr val="315F2F"/>
                </a:solidFill>
                <a:latin typeface="Adobe Caslon Pro" pitchFamily="18" charset="0"/>
                <a:cs typeface="B Nikoo" pitchFamily="2" charset="-78"/>
              </a:rPr>
              <a:t>برگزاری </a:t>
            </a:r>
            <a:r>
              <a:rPr lang="fa-IR" sz="2400" dirty="0" smtClean="0">
                <a:solidFill>
                  <a:srgbClr val="C00000"/>
                </a:solidFill>
                <a:latin typeface="Adobe Caslon Pro" pitchFamily="18" charset="0"/>
                <a:cs typeface="B Nikoo" pitchFamily="2" charset="-78"/>
              </a:rPr>
              <a:t>جلسات منظم هفتگی هسته مرکزی </a:t>
            </a:r>
            <a:r>
              <a:rPr lang="fa-IR" sz="2400" dirty="0" smtClean="0">
                <a:solidFill>
                  <a:srgbClr val="315F2F"/>
                </a:solidFill>
                <a:latin typeface="Adobe Caslon Pro" pitchFamily="18" charset="0"/>
                <a:cs typeface="B Nikoo" pitchFamily="2" charset="-78"/>
              </a:rPr>
              <a:t>ستاد بازیهای آسیایی و المپیک</a:t>
            </a:r>
          </a:p>
          <a:p>
            <a:pPr marL="534988" indent="-425450" algn="r" rtl="1">
              <a:buClr>
                <a:srgbClr val="3A8041"/>
              </a:buClr>
              <a:buSzPct val="120000"/>
              <a:buFont typeface="Wingdings" pitchFamily="2" charset="2"/>
              <a:buChar char="ü"/>
            </a:pPr>
            <a:r>
              <a:rPr lang="fa-IR" sz="2400" dirty="0" smtClean="0">
                <a:solidFill>
                  <a:srgbClr val="315F2F"/>
                </a:solidFill>
                <a:latin typeface="Adobe Caslon Pro" pitchFamily="18" charset="0"/>
                <a:cs typeface="B Nikoo" pitchFamily="2" charset="-78"/>
              </a:rPr>
              <a:t>تهیه </a:t>
            </a:r>
            <a:r>
              <a:rPr lang="fa-IR" sz="2400" dirty="0" smtClean="0">
                <a:solidFill>
                  <a:srgbClr val="C00000"/>
                </a:solidFill>
                <a:latin typeface="Adobe Caslon Pro" pitchFamily="18" charset="0"/>
                <a:cs typeface="B Nikoo" pitchFamily="2" charset="-78"/>
              </a:rPr>
              <a:t>ساختار جدید ستاد بازیها </a:t>
            </a:r>
            <a:r>
              <a:rPr lang="fa-IR" sz="2400" dirty="0" smtClean="0">
                <a:solidFill>
                  <a:srgbClr val="315F2F"/>
                </a:solidFill>
                <a:latin typeface="Adobe Caslon Pro" pitchFamily="18" charset="0"/>
                <a:cs typeface="B Nikoo" pitchFamily="2" charset="-78"/>
              </a:rPr>
              <a:t>مصوب هیئت اجرایی کمیته ملی المپیک</a:t>
            </a:r>
          </a:p>
          <a:p>
            <a:pPr marL="534988" indent="-425450" algn="r" rtl="1">
              <a:buClr>
                <a:srgbClr val="3A8041"/>
              </a:buClr>
              <a:buSzPct val="120000"/>
              <a:buFont typeface="Wingdings" pitchFamily="2" charset="2"/>
              <a:buChar char="ü"/>
            </a:pPr>
            <a:endParaRPr lang="fa-IR" sz="1200" dirty="0" smtClean="0">
              <a:solidFill>
                <a:srgbClr val="315F2F"/>
              </a:solidFill>
              <a:latin typeface="Adobe Caslon Pro" pitchFamily="18" charset="0"/>
              <a:cs typeface="B Nikoo" pitchFamily="2" charset="-78"/>
            </a:endParaRPr>
          </a:p>
          <a:p>
            <a:pPr marL="534988" indent="-425450" algn="r" rtl="1">
              <a:buClr>
                <a:srgbClr val="3A8041"/>
              </a:buClr>
              <a:buSzPct val="120000"/>
              <a:buFont typeface="Wingdings" pitchFamily="2" charset="2"/>
              <a:buChar char="ü"/>
            </a:pPr>
            <a:r>
              <a:rPr lang="fa-IR" sz="2400" dirty="0" smtClean="0">
                <a:solidFill>
                  <a:srgbClr val="C00000"/>
                </a:solidFill>
                <a:latin typeface="Adobe Caslon Pro" pitchFamily="18" charset="0"/>
                <a:cs typeface="B Nikoo" pitchFamily="2" charset="-78"/>
              </a:rPr>
              <a:t>انتخاب مسئولین کمیته های فرعی</a:t>
            </a:r>
            <a:r>
              <a:rPr lang="fa-IR" sz="2400" dirty="0" smtClean="0">
                <a:solidFill>
                  <a:srgbClr val="315F2F"/>
                </a:solidFill>
                <a:latin typeface="Adobe Caslon Pro" pitchFamily="18" charset="0"/>
                <a:cs typeface="B Nikoo" pitchFamily="2" charset="-78"/>
              </a:rPr>
              <a:t> ستاد بازیها (تعداد</a:t>
            </a:r>
            <a:r>
              <a:rPr lang="fa-IR" sz="2400" dirty="0" smtClean="0">
                <a:solidFill>
                  <a:srgbClr val="C00000"/>
                </a:solidFill>
                <a:latin typeface="Adobe Caslon Pro" pitchFamily="18" charset="0"/>
                <a:cs typeface="B Nikoo" pitchFamily="2" charset="-78"/>
              </a:rPr>
              <a:t> 150 نفر</a:t>
            </a:r>
            <a:r>
              <a:rPr lang="fa-IR" sz="2400" dirty="0" smtClean="0">
                <a:solidFill>
                  <a:srgbClr val="315F2F"/>
                </a:solidFill>
                <a:latin typeface="Adobe Caslon Pro" pitchFamily="18" charset="0"/>
                <a:cs typeface="B Nikoo" pitchFamily="2" charset="-78"/>
              </a:rPr>
              <a:t> از کارشناسان و اساتید دانشگاهی با ستاد همکاری دارند).</a:t>
            </a:r>
          </a:p>
          <a:p>
            <a:pPr marL="534988" indent="-425450" algn="r" rtl="1">
              <a:buClr>
                <a:srgbClr val="3A8041"/>
              </a:buClr>
              <a:buSzPct val="120000"/>
              <a:buFont typeface="Wingdings" pitchFamily="2" charset="2"/>
              <a:buChar char="ü"/>
            </a:pPr>
            <a:endParaRPr lang="fa-IR" sz="1200" dirty="0" smtClean="0">
              <a:solidFill>
                <a:srgbClr val="315F2F"/>
              </a:solidFill>
              <a:latin typeface="Adobe Caslon Pro" pitchFamily="18" charset="0"/>
              <a:cs typeface="B Nikoo" pitchFamily="2" charset="-78"/>
            </a:endParaRPr>
          </a:p>
          <a:p>
            <a:pPr marL="534988" indent="-425450" algn="r" rtl="1">
              <a:buClr>
                <a:srgbClr val="3A8041"/>
              </a:buClr>
              <a:buSzPct val="120000"/>
              <a:buFont typeface="Wingdings" pitchFamily="2" charset="2"/>
              <a:buChar char="ü"/>
            </a:pPr>
            <a:r>
              <a:rPr lang="fa-IR" sz="2400" dirty="0" smtClean="0">
                <a:solidFill>
                  <a:srgbClr val="C00000"/>
                </a:solidFill>
                <a:latin typeface="Adobe Caslon Pro" pitchFamily="18" charset="0"/>
                <a:cs typeface="B Nikoo" pitchFamily="2" charset="-78"/>
              </a:rPr>
              <a:t>تعیین رکوردهای ورودی </a:t>
            </a:r>
            <a:r>
              <a:rPr lang="fa-IR" sz="2400" dirty="0" smtClean="0">
                <a:solidFill>
                  <a:srgbClr val="315F2F"/>
                </a:solidFill>
                <a:latin typeface="Adobe Caslon Pro" pitchFamily="18" charset="0"/>
                <a:cs typeface="B Nikoo" pitchFamily="2" charset="-78"/>
              </a:rPr>
              <a:t>برای رشته های رکوردی کاندیدای حضور در بازیهای آسیایی (در سه مرحله)</a:t>
            </a:r>
          </a:p>
          <a:p>
            <a:pPr marL="534988" indent="-425450" algn="r" rtl="1">
              <a:buClr>
                <a:srgbClr val="3A8041"/>
              </a:buClr>
              <a:buSzPct val="120000"/>
              <a:buFont typeface="Wingdings" pitchFamily="2" charset="2"/>
              <a:buChar char="ü"/>
            </a:pPr>
            <a:r>
              <a:rPr lang="fa-IR" sz="2400" dirty="0" smtClean="0">
                <a:solidFill>
                  <a:srgbClr val="C00000"/>
                </a:solidFill>
                <a:latin typeface="Adobe Caslon Pro" pitchFamily="18" charset="0"/>
                <a:cs typeface="B Nikoo" pitchFamily="2" charset="-78"/>
              </a:rPr>
              <a:t>کارشناسی – اولویت بندی و تعیین بودجه سال 89</a:t>
            </a:r>
            <a:r>
              <a:rPr lang="fa-IR" sz="2400" dirty="0" smtClean="0">
                <a:solidFill>
                  <a:schemeClr val="accent6">
                    <a:lumMod val="60000"/>
                    <a:lumOff val="40000"/>
                  </a:schemeClr>
                </a:solidFill>
                <a:latin typeface="Adobe Caslon Pro" pitchFamily="18" charset="0"/>
                <a:cs typeface="B Nikoo" pitchFamily="2" charset="-78"/>
              </a:rPr>
              <a:t> </a:t>
            </a:r>
            <a:r>
              <a:rPr lang="fa-IR" sz="2400" dirty="0" smtClean="0">
                <a:solidFill>
                  <a:srgbClr val="315F2F"/>
                </a:solidFill>
                <a:latin typeface="Adobe Caslon Pro" pitchFamily="18" charset="0"/>
                <a:cs typeface="B Nikoo" pitchFamily="2" charset="-78"/>
              </a:rPr>
              <a:t>برای بازیهای گوانگجو 2010، المپیک جوانان و بازیهای ساحلی آسیا</a:t>
            </a:r>
          </a:p>
          <a:p>
            <a:pPr marL="534988" indent="-425450" algn="r" rtl="1">
              <a:buClr>
                <a:srgbClr val="3A8041"/>
              </a:buClr>
              <a:buSzPct val="120000"/>
              <a:buFont typeface="Wingdings" pitchFamily="2" charset="2"/>
              <a:buChar char="ü"/>
            </a:pPr>
            <a:endParaRPr lang="fa-IR" sz="1400" dirty="0" smtClean="0">
              <a:solidFill>
                <a:srgbClr val="315F2F"/>
              </a:solidFill>
              <a:latin typeface="Adobe Caslon Pro" pitchFamily="18" charset="0"/>
              <a:cs typeface="B Nikoo" pitchFamily="2" charset="-78"/>
            </a:endParaRPr>
          </a:p>
          <a:p>
            <a:pPr marL="534988" indent="-425450" algn="r" rtl="1">
              <a:buClr>
                <a:srgbClr val="3A8041"/>
              </a:buClr>
              <a:buSzPct val="120000"/>
              <a:buFont typeface="Wingdings" pitchFamily="2" charset="2"/>
              <a:buChar char="ü"/>
            </a:pPr>
            <a:r>
              <a:rPr lang="fa-IR" sz="2400" dirty="0" smtClean="0">
                <a:solidFill>
                  <a:srgbClr val="C00000"/>
                </a:solidFill>
                <a:latin typeface="Adobe Caslon Pro" pitchFamily="18" charset="0"/>
                <a:cs typeface="B Nikoo" pitchFamily="2" charset="-78"/>
              </a:rPr>
              <a:t>تعیین کارشناسان و تحلیلگران فنی </a:t>
            </a:r>
            <a:r>
              <a:rPr lang="fa-IR" sz="2400" dirty="0" smtClean="0">
                <a:solidFill>
                  <a:srgbClr val="315F2F"/>
                </a:solidFill>
                <a:latin typeface="Adobe Caslon Pro" pitchFamily="18" charset="0"/>
                <a:cs typeface="B Nikoo" pitchFamily="2" charset="-78"/>
              </a:rPr>
              <a:t>جهت کنترل برنامه تمرینی تیم های ملی</a:t>
            </a:r>
            <a:endParaRPr lang="en-US" sz="2400" dirty="0">
              <a:solidFill>
                <a:srgbClr val="315F2F"/>
              </a:solidFill>
              <a:latin typeface="Adobe Caslon Pro" pitchFamily="18" charset="0"/>
              <a:cs typeface="B Nikoo" pitchFamily="2" charset="-78"/>
            </a:endParaRPr>
          </a:p>
        </p:txBody>
      </p:sp>
      <p:sp>
        <p:nvSpPr>
          <p:cNvPr id="6" name="TextBox 5"/>
          <p:cNvSpPr txBox="1"/>
          <p:nvPr/>
        </p:nvSpPr>
        <p:spPr>
          <a:xfrm>
            <a:off x="857224" y="428604"/>
            <a:ext cx="7215238" cy="553998"/>
          </a:xfrm>
          <a:prstGeom prst="rect">
            <a:avLst/>
          </a:prstGeom>
          <a:noFill/>
        </p:spPr>
        <p:txBody>
          <a:bodyPr wrap="square" rtlCol="0">
            <a:spAutoFit/>
            <a:scene3d>
              <a:camera prst="orthographicFront"/>
              <a:lightRig rig="threePt" dir="t"/>
            </a:scene3d>
            <a:sp3d extrusionH="57150">
              <a:bevelT w="38100" h="38100"/>
            </a:sp3d>
          </a:bodyPr>
          <a:lstStyle/>
          <a:p>
            <a:pPr algn="ctr" rtl="1"/>
            <a:r>
              <a:rPr lang="fa-IR" sz="3000" dirty="0" smtClean="0">
                <a:solidFill>
                  <a:srgbClr val="315F2F"/>
                </a:solidFill>
                <a:cs typeface="B Titr" pitchFamily="2" charset="-78"/>
              </a:rPr>
              <a:t>فعالیت های تدارکاتی بازیهای آسیایی و المپیک</a:t>
            </a:r>
            <a:endParaRPr lang="en-US" sz="3000" dirty="0">
              <a:solidFill>
                <a:srgbClr val="315F2F"/>
              </a:solidFill>
              <a:cs typeface="B Tit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10" y="1214422"/>
            <a:ext cx="7543824" cy="4525963"/>
          </a:xfrm>
        </p:spPr>
        <p:txBody>
          <a:bodyPr>
            <a:normAutofit fontScale="92500" lnSpcReduction="20000"/>
          </a:bodyPr>
          <a:lstStyle/>
          <a:p>
            <a:pPr marL="534988" indent="-425450" algn="r" rtl="1">
              <a:buClr>
                <a:srgbClr val="315F2F"/>
              </a:buClr>
              <a:buSzPct val="120000"/>
              <a:buFont typeface="Wingdings" pitchFamily="2" charset="2"/>
              <a:buChar char="ü"/>
            </a:pPr>
            <a:r>
              <a:rPr lang="fa-IR" dirty="0" smtClean="0">
                <a:solidFill>
                  <a:srgbClr val="315F2F"/>
                </a:solidFill>
                <a:cs typeface="B Nikoo" pitchFamily="2" charset="-78"/>
              </a:rPr>
              <a:t>تهیه </a:t>
            </a:r>
            <a:r>
              <a:rPr lang="fa-IR" dirty="0" smtClean="0">
                <a:solidFill>
                  <a:srgbClr val="843728"/>
                </a:solidFill>
                <a:cs typeface="B Nikoo" pitchFamily="2" charset="-78"/>
              </a:rPr>
              <a:t>دستورالعمل پرداخت حق الزحمه ورزشکاران و مربیان</a:t>
            </a:r>
            <a:r>
              <a:rPr lang="en-US" dirty="0" smtClean="0">
                <a:solidFill>
                  <a:srgbClr val="315F2F"/>
                </a:solidFill>
                <a:cs typeface="B Nikoo" pitchFamily="2" charset="-78"/>
              </a:rPr>
              <a:t> </a:t>
            </a:r>
            <a:r>
              <a:rPr lang="fa-IR" dirty="0" smtClean="0">
                <a:solidFill>
                  <a:srgbClr val="315F2F"/>
                </a:solidFill>
                <a:cs typeface="B Nikoo" pitchFamily="2" charset="-78"/>
              </a:rPr>
              <a:t>تیم های ملی </a:t>
            </a:r>
          </a:p>
          <a:p>
            <a:pPr algn="r" rtl="1">
              <a:buClr>
                <a:srgbClr val="315F2F"/>
              </a:buClr>
              <a:buSzPct val="120000"/>
              <a:buNone/>
            </a:pPr>
            <a:endParaRPr lang="fa-IR" dirty="0" smtClean="0">
              <a:solidFill>
                <a:srgbClr val="315F2F"/>
              </a:solidFill>
              <a:cs typeface="B Nikoo" pitchFamily="2" charset="-78"/>
            </a:endParaRPr>
          </a:p>
          <a:p>
            <a:pPr marL="534988" indent="-425450" algn="r" rtl="1">
              <a:buClr>
                <a:srgbClr val="315F2F"/>
              </a:buClr>
              <a:buSzPct val="120000"/>
              <a:buFont typeface="Wingdings" pitchFamily="2" charset="2"/>
              <a:buChar char="ü"/>
            </a:pPr>
            <a:r>
              <a:rPr lang="fa-IR" sz="3200" dirty="0" smtClean="0">
                <a:solidFill>
                  <a:srgbClr val="315F2F"/>
                </a:solidFill>
                <a:cs typeface="B Nikoo" pitchFamily="2" charset="-78"/>
              </a:rPr>
              <a:t>برگزاری اردوهای آماده سازی تیم های ملی </a:t>
            </a:r>
          </a:p>
          <a:p>
            <a:pPr algn="r" rtl="1">
              <a:buNone/>
            </a:pPr>
            <a:r>
              <a:rPr lang="en-US" sz="3000" dirty="0" smtClean="0">
                <a:solidFill>
                  <a:srgbClr val="315F2F"/>
                </a:solidFill>
                <a:cs typeface="B Nikoo" pitchFamily="2" charset="-78"/>
              </a:rPr>
              <a:t>     </a:t>
            </a:r>
            <a:r>
              <a:rPr lang="fa-IR" sz="3000" u="sng" dirty="0" smtClean="0">
                <a:solidFill>
                  <a:srgbClr val="315F2F"/>
                </a:solidFill>
                <a:cs typeface="B Nikoo" pitchFamily="2" charset="-78"/>
              </a:rPr>
              <a:t>الف) سال 1388</a:t>
            </a:r>
          </a:p>
          <a:p>
            <a:pPr marL="628650" indent="-519113" algn="r" rtl="1">
              <a:buNone/>
            </a:pPr>
            <a:r>
              <a:rPr lang="en-US" sz="3000" dirty="0" smtClean="0">
                <a:solidFill>
                  <a:srgbClr val="315F2F"/>
                </a:solidFill>
                <a:cs typeface="B Nikoo" pitchFamily="2" charset="-78"/>
              </a:rPr>
              <a:t>	 </a:t>
            </a:r>
            <a:r>
              <a:rPr lang="fa-IR" sz="3500" dirty="0" smtClean="0">
                <a:solidFill>
                  <a:schemeClr val="accent3">
                    <a:lumMod val="50000"/>
                  </a:schemeClr>
                </a:solidFill>
                <a:cs typeface="B Nikoo" pitchFamily="2" charset="-78"/>
              </a:rPr>
              <a:t>992</a:t>
            </a:r>
            <a:r>
              <a:rPr lang="fa-IR" sz="3000" dirty="0" smtClean="0">
                <a:solidFill>
                  <a:schemeClr val="accent3">
                    <a:lumMod val="50000"/>
                  </a:schemeClr>
                </a:solidFill>
                <a:cs typeface="B Nikoo" pitchFamily="2" charset="-78"/>
              </a:rPr>
              <a:t> </a:t>
            </a:r>
            <a:r>
              <a:rPr lang="fa-IR" sz="3000" dirty="0" smtClean="0">
                <a:solidFill>
                  <a:srgbClr val="315F2F"/>
                </a:solidFill>
                <a:cs typeface="B Nikoo" pitchFamily="2" charset="-78"/>
              </a:rPr>
              <a:t>اردو در </a:t>
            </a:r>
            <a:r>
              <a:rPr lang="fa-IR" sz="3000" dirty="0" smtClean="0">
                <a:solidFill>
                  <a:srgbClr val="843728"/>
                </a:solidFill>
                <a:cs typeface="B Nikoo" pitchFamily="2" charset="-78"/>
              </a:rPr>
              <a:t>32</a:t>
            </a:r>
            <a:r>
              <a:rPr lang="fa-IR" sz="3000" dirty="0" smtClean="0">
                <a:solidFill>
                  <a:srgbClr val="315F2F"/>
                </a:solidFill>
                <a:cs typeface="B Nikoo" pitchFamily="2" charset="-78"/>
              </a:rPr>
              <a:t> رشته و پوشش </a:t>
            </a:r>
            <a:r>
              <a:rPr lang="fa-IR" sz="3000" dirty="0" smtClean="0">
                <a:solidFill>
                  <a:schemeClr val="accent2">
                    <a:lumMod val="75000"/>
                  </a:schemeClr>
                </a:solidFill>
                <a:cs typeface="B Nikoo" pitchFamily="2" charset="-78"/>
              </a:rPr>
              <a:t>15172 </a:t>
            </a:r>
            <a:r>
              <a:rPr lang="fa-IR" sz="3000" dirty="0" smtClean="0">
                <a:solidFill>
                  <a:srgbClr val="315F2F"/>
                </a:solidFill>
                <a:cs typeface="B Nikoo" pitchFamily="2" charset="-78"/>
              </a:rPr>
              <a:t>ورزشکار (زن-مرد)</a:t>
            </a:r>
            <a:endParaRPr lang="en-US" sz="3000" dirty="0" smtClean="0">
              <a:solidFill>
                <a:srgbClr val="315F2F"/>
              </a:solidFill>
              <a:cs typeface="B Nikoo" pitchFamily="2" charset="-78"/>
            </a:endParaRPr>
          </a:p>
          <a:p>
            <a:pPr algn="r" rtl="1">
              <a:buNone/>
            </a:pPr>
            <a:r>
              <a:rPr lang="en-US" sz="3000" dirty="0" smtClean="0">
                <a:solidFill>
                  <a:schemeClr val="accent5">
                    <a:lumMod val="75000"/>
                  </a:schemeClr>
                </a:solidFill>
                <a:cs typeface="B Nikoo" pitchFamily="2" charset="-78"/>
              </a:rPr>
              <a:t>  </a:t>
            </a:r>
            <a:r>
              <a:rPr lang="fa-IR" sz="3000" dirty="0" smtClean="0">
                <a:solidFill>
                  <a:schemeClr val="accent5">
                    <a:lumMod val="75000"/>
                  </a:schemeClr>
                </a:solidFill>
                <a:cs typeface="B Nikoo" pitchFamily="2" charset="-78"/>
              </a:rPr>
              <a:t>	</a:t>
            </a:r>
            <a:r>
              <a:rPr lang="en-US" sz="3000" dirty="0" smtClean="0">
                <a:solidFill>
                  <a:srgbClr val="315F2F"/>
                </a:solidFill>
                <a:cs typeface="B Nikoo" pitchFamily="2" charset="-78"/>
              </a:rPr>
              <a:t>  </a:t>
            </a:r>
            <a:r>
              <a:rPr lang="fa-IR" sz="3000" u="sng" dirty="0" smtClean="0">
                <a:solidFill>
                  <a:srgbClr val="315F2F"/>
                </a:solidFill>
                <a:cs typeface="B Nikoo" pitchFamily="2" charset="-78"/>
              </a:rPr>
              <a:t>ب  ) سال 1389</a:t>
            </a:r>
          </a:p>
          <a:p>
            <a:pPr marL="720725" indent="-611188" algn="r" rtl="1">
              <a:buNone/>
            </a:pPr>
            <a:r>
              <a:rPr lang="en-US" sz="3000" dirty="0" smtClean="0">
                <a:solidFill>
                  <a:srgbClr val="315F2F"/>
                </a:solidFill>
                <a:cs typeface="B Nikoo" pitchFamily="2" charset="-78"/>
              </a:rPr>
              <a:t>   </a:t>
            </a:r>
            <a:r>
              <a:rPr lang="fa-IR" sz="3000" dirty="0" smtClean="0">
                <a:solidFill>
                  <a:srgbClr val="315F2F"/>
                </a:solidFill>
                <a:cs typeface="B Nikoo" pitchFamily="2" charset="-78"/>
              </a:rPr>
              <a:t>    پیش بینی </a:t>
            </a:r>
            <a:r>
              <a:rPr lang="fa-IR" sz="3000" dirty="0" smtClean="0">
                <a:solidFill>
                  <a:srgbClr val="843728"/>
                </a:solidFill>
                <a:cs typeface="B Nikoo" pitchFamily="2" charset="-78"/>
              </a:rPr>
              <a:t>5040</a:t>
            </a:r>
            <a:r>
              <a:rPr lang="fa-IR" sz="3000" dirty="0" smtClean="0">
                <a:solidFill>
                  <a:srgbClr val="315F2F"/>
                </a:solidFill>
                <a:cs typeface="B Nikoo" pitchFamily="2" charset="-78"/>
              </a:rPr>
              <a:t> روز اردوی تمرینی برای تعداد </a:t>
            </a:r>
            <a:r>
              <a:rPr lang="fa-IR" sz="3000" dirty="0" smtClean="0">
                <a:solidFill>
                  <a:srgbClr val="843728"/>
                </a:solidFill>
                <a:cs typeface="B Nikoo" pitchFamily="2" charset="-78"/>
              </a:rPr>
              <a:t>1269 </a:t>
            </a:r>
            <a:r>
              <a:rPr lang="fa-IR" sz="3000" dirty="0" smtClean="0">
                <a:solidFill>
                  <a:srgbClr val="315F2F"/>
                </a:solidFill>
                <a:cs typeface="B Nikoo" pitchFamily="2" charset="-78"/>
              </a:rPr>
              <a:t>ورزشکار در هر ماه برای </a:t>
            </a:r>
            <a:r>
              <a:rPr lang="fa-IR" sz="3000" dirty="0" smtClean="0">
                <a:solidFill>
                  <a:schemeClr val="accent5">
                    <a:lumMod val="75000"/>
                  </a:schemeClr>
                </a:solidFill>
                <a:cs typeface="B Nikoo" pitchFamily="2" charset="-78"/>
              </a:rPr>
              <a:t>41</a:t>
            </a:r>
            <a:r>
              <a:rPr lang="fa-IR" sz="3000" dirty="0" smtClean="0">
                <a:solidFill>
                  <a:srgbClr val="315F2F"/>
                </a:solidFill>
                <a:cs typeface="B Nikoo" pitchFamily="2" charset="-78"/>
              </a:rPr>
              <a:t> رشته در سال </a:t>
            </a:r>
            <a:r>
              <a:rPr lang="fa-IR" sz="3000" dirty="0" smtClean="0">
                <a:solidFill>
                  <a:srgbClr val="843728"/>
                </a:solidFill>
                <a:cs typeface="B Nikoo" pitchFamily="2" charset="-78"/>
              </a:rPr>
              <a:t>1389</a:t>
            </a:r>
            <a:r>
              <a:rPr lang="fa-IR" sz="3000" dirty="0" smtClean="0">
                <a:solidFill>
                  <a:srgbClr val="315F2F"/>
                </a:solidFill>
                <a:cs typeface="B Nikoo" pitchFamily="2" charset="-78"/>
              </a:rPr>
              <a:t> (5 فروردین شروع اردوهای آماده سازی)</a:t>
            </a:r>
          </a:p>
          <a:p>
            <a:pPr marL="720725" indent="-611188" algn="r" rtl="1">
              <a:buClr>
                <a:srgbClr val="315F2F"/>
              </a:buClr>
              <a:buSzPct val="120000"/>
              <a:buFont typeface="Wingdings" pitchFamily="2" charset="2"/>
              <a:buChar char="ü"/>
            </a:pPr>
            <a:r>
              <a:rPr lang="fa-IR" sz="3000" dirty="0" smtClean="0">
                <a:solidFill>
                  <a:srgbClr val="315F2F"/>
                </a:solidFill>
                <a:cs typeface="B Nikoo" pitchFamily="2" charset="-78"/>
              </a:rPr>
              <a:t>بررسی وضعیت کاروان ورزشی ایران در بازیهای آسیایی (گذشته، حال، آینده)</a:t>
            </a:r>
          </a:p>
          <a:p>
            <a:pPr algn="r" rtl="1">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7972452" cy="5500726"/>
          </a:xfrm>
        </p:spPr>
        <p:txBody>
          <a:bodyPr>
            <a:normAutofit fontScale="47500" lnSpcReduction="20000"/>
          </a:bodyPr>
          <a:lstStyle/>
          <a:p>
            <a:pPr algn="r" rtl="1">
              <a:buNone/>
            </a:pPr>
            <a:r>
              <a:rPr lang="fa-IR" sz="3500" u="sng" dirty="0" smtClean="0">
                <a:solidFill>
                  <a:srgbClr val="C00000"/>
                </a:solidFill>
                <a:cs typeface="B Titr" pitchFamily="2" charset="-78"/>
              </a:rPr>
              <a:t>کمیته علمی</a:t>
            </a:r>
          </a:p>
          <a:p>
            <a:pPr algn="r" rtl="1">
              <a:buNone/>
            </a:pPr>
            <a:endParaRPr lang="fa-IR" sz="3500" dirty="0" smtClean="0">
              <a:solidFill>
                <a:srgbClr val="C00000"/>
              </a:solidFill>
              <a:cs typeface="B Titr" pitchFamily="2" charset="-78"/>
            </a:endParaRPr>
          </a:p>
          <a:p>
            <a:pPr marL="630238" lvl="0" indent="-520700" algn="just" rtl="1">
              <a:buClr>
                <a:srgbClr val="315F2F"/>
              </a:buClr>
              <a:buSzPct val="120000"/>
              <a:buFont typeface="Wingdings" pitchFamily="2" charset="2"/>
              <a:buChar char="ü"/>
            </a:pPr>
            <a:r>
              <a:rPr lang="fa-IR" sz="3600" b="1" dirty="0" smtClean="0">
                <a:solidFill>
                  <a:srgbClr val="315F2F"/>
                </a:solidFill>
                <a:cs typeface="B Mitra" pitchFamily="2" charset="-78"/>
              </a:rPr>
              <a:t>تهيه </a:t>
            </a:r>
            <a:r>
              <a:rPr lang="fa-IR" sz="3600" b="1" dirty="0" smtClean="0">
                <a:solidFill>
                  <a:srgbClr val="C00000"/>
                </a:solidFill>
                <a:cs typeface="B Mitra" pitchFamily="2" charset="-78"/>
              </a:rPr>
              <a:t>فرمهاي مخصوص </a:t>
            </a:r>
            <a:r>
              <a:rPr lang="fa-IR" sz="3600" b="1" dirty="0" smtClean="0">
                <a:solidFill>
                  <a:srgbClr val="315F2F"/>
                </a:solidFill>
                <a:cs typeface="B Mitra" pitchFamily="2" charset="-78"/>
              </a:rPr>
              <a:t>ارائه برنامه زمانبندي تمريني تا زمان اعزام به بازيهاي آسيايي گوانگجو</a:t>
            </a:r>
          </a:p>
          <a:p>
            <a:pPr marL="630238" lvl="0" indent="-520700" algn="just" rtl="1">
              <a:buClr>
                <a:srgbClr val="315F2F"/>
              </a:buClr>
              <a:buSzPct val="120000"/>
              <a:buNone/>
            </a:pPr>
            <a:endParaRPr lang="en-US" sz="3600" b="1" dirty="0" smtClean="0">
              <a:solidFill>
                <a:srgbClr val="315F2F"/>
              </a:solidFill>
              <a:cs typeface="B Mitra" pitchFamily="2" charset="-78"/>
            </a:endParaRPr>
          </a:p>
          <a:p>
            <a:pPr marL="630238" lvl="0" indent="-520700" algn="just" rtl="1">
              <a:lnSpc>
                <a:spcPct val="170000"/>
              </a:lnSpc>
              <a:spcBef>
                <a:spcPts val="0"/>
              </a:spcBef>
              <a:buClr>
                <a:srgbClr val="315F2F"/>
              </a:buClr>
              <a:buSzPct val="120000"/>
              <a:buFont typeface="Wingdings" pitchFamily="2" charset="2"/>
              <a:buChar char="ü"/>
            </a:pPr>
            <a:r>
              <a:rPr lang="fa-IR" sz="3600" b="1" dirty="0" smtClean="0">
                <a:solidFill>
                  <a:srgbClr val="315F2F"/>
                </a:solidFill>
                <a:cs typeface="B Mitra" pitchFamily="2" charset="-78"/>
              </a:rPr>
              <a:t>برگزاري </a:t>
            </a:r>
            <a:r>
              <a:rPr lang="fa-IR" sz="3600" b="1" dirty="0" smtClean="0">
                <a:solidFill>
                  <a:srgbClr val="C00000"/>
                </a:solidFill>
                <a:cs typeface="B Mitra" pitchFamily="2" charset="-78"/>
              </a:rPr>
              <a:t>چند مرحله كارگاه آموزشي </a:t>
            </a:r>
            <a:r>
              <a:rPr lang="fa-IR" sz="3600" b="1" dirty="0" smtClean="0">
                <a:solidFill>
                  <a:srgbClr val="315F2F"/>
                </a:solidFill>
                <a:cs typeface="B Mitra" pitchFamily="2" charset="-78"/>
              </a:rPr>
              <a:t>براي كادر فني فدراسيونها جهت آشنايي بيشتر با فرمهاي زمانبندي تمرين و رائه راهكارهاي لازم در جهت ارتقاء سطح كيفي برنامه‌نويسي مربيان تيم‌هاي ملي</a:t>
            </a:r>
          </a:p>
          <a:p>
            <a:pPr marL="630238" lvl="0" indent="-520700" algn="just" rtl="1">
              <a:buClr>
                <a:srgbClr val="315F2F"/>
              </a:buClr>
              <a:buSzPct val="120000"/>
              <a:buNone/>
            </a:pPr>
            <a:endParaRPr lang="en-US" sz="3600" b="1" dirty="0" smtClean="0">
              <a:solidFill>
                <a:srgbClr val="315F2F"/>
              </a:solidFill>
              <a:cs typeface="B Mitra" pitchFamily="2" charset="-78"/>
            </a:endParaRPr>
          </a:p>
          <a:p>
            <a:pPr marL="630238" lvl="0" indent="-520700" algn="just" rtl="1">
              <a:buClr>
                <a:srgbClr val="315F2F"/>
              </a:buClr>
              <a:buSzPct val="120000"/>
              <a:buFont typeface="Wingdings" pitchFamily="2" charset="2"/>
              <a:buChar char="ü"/>
            </a:pPr>
            <a:r>
              <a:rPr lang="en-US" sz="3600" b="1" dirty="0" smtClean="0">
                <a:solidFill>
                  <a:srgbClr val="315F2F"/>
                </a:solidFill>
                <a:cs typeface="B Mitra" pitchFamily="2" charset="-78"/>
              </a:rPr>
              <a:t></a:t>
            </a:r>
            <a:r>
              <a:rPr lang="fa-IR" sz="3600" b="1" dirty="0" smtClean="0">
                <a:solidFill>
                  <a:srgbClr val="315F2F"/>
                </a:solidFill>
                <a:cs typeface="B Mitra" pitchFamily="2" charset="-78"/>
              </a:rPr>
              <a:t>دريافت </a:t>
            </a:r>
            <a:r>
              <a:rPr lang="fa-IR" sz="3600" b="1" dirty="0" smtClean="0">
                <a:solidFill>
                  <a:srgbClr val="C00000"/>
                </a:solidFill>
                <a:cs typeface="B Mitra" pitchFamily="2" charset="-78"/>
              </a:rPr>
              <a:t>برنامه فني تيم‌هاي ملي </a:t>
            </a:r>
            <a:r>
              <a:rPr lang="fa-IR" sz="3600" b="1" dirty="0" smtClean="0">
                <a:solidFill>
                  <a:srgbClr val="315F2F"/>
                </a:solidFill>
                <a:cs typeface="B Mitra" pitchFamily="2" charset="-78"/>
              </a:rPr>
              <a:t>با تمامي جزئيات بصورت الكترونيكي و دستی</a:t>
            </a:r>
          </a:p>
          <a:p>
            <a:pPr marL="630238" lvl="0" indent="-520700" algn="just" rtl="1">
              <a:buClr>
                <a:srgbClr val="315F2F"/>
              </a:buClr>
              <a:buSzPct val="120000"/>
              <a:buNone/>
            </a:pPr>
            <a:endParaRPr lang="en-US" sz="3600" b="1" dirty="0" smtClean="0">
              <a:solidFill>
                <a:srgbClr val="315F2F"/>
              </a:solidFill>
              <a:cs typeface="B Mitra" pitchFamily="2" charset="-78"/>
            </a:endParaRPr>
          </a:p>
          <a:p>
            <a:pPr marL="630238" lvl="0" indent="-520700" algn="just" rtl="1">
              <a:buClr>
                <a:srgbClr val="315F2F"/>
              </a:buClr>
              <a:buSzPct val="120000"/>
              <a:buFont typeface="Wingdings" pitchFamily="2" charset="2"/>
              <a:buChar char="ü"/>
            </a:pPr>
            <a:r>
              <a:rPr lang="fa-IR" sz="3600" b="1" dirty="0" smtClean="0">
                <a:solidFill>
                  <a:srgbClr val="C00000"/>
                </a:solidFill>
                <a:cs typeface="B Mitra" pitchFamily="2" charset="-78"/>
              </a:rPr>
              <a:t>بررسي اوليه</a:t>
            </a:r>
            <a:r>
              <a:rPr lang="fa-IR" sz="3600" b="1" dirty="0" smtClean="0">
                <a:solidFill>
                  <a:srgbClr val="315F2F"/>
                </a:solidFill>
                <a:cs typeface="B Mitra" pitchFamily="2" charset="-78"/>
              </a:rPr>
              <a:t> برنامه‌هاي ارائه شده توسط اعضاي كميته علمي </a:t>
            </a:r>
          </a:p>
          <a:p>
            <a:pPr marL="630238" lvl="0" indent="-520700" algn="just" rtl="1">
              <a:buClr>
                <a:srgbClr val="315F2F"/>
              </a:buClr>
              <a:buSzPct val="120000"/>
              <a:buNone/>
            </a:pPr>
            <a:endParaRPr lang="en-US" sz="3600" b="1" dirty="0" smtClean="0">
              <a:solidFill>
                <a:srgbClr val="315F2F"/>
              </a:solidFill>
              <a:cs typeface="B Mitra" pitchFamily="2" charset="-78"/>
            </a:endParaRPr>
          </a:p>
          <a:p>
            <a:pPr marL="630238" lvl="0" indent="-520700" algn="just" rtl="1">
              <a:buClr>
                <a:srgbClr val="315F2F"/>
              </a:buClr>
              <a:buSzPct val="120000"/>
              <a:buFont typeface="Wingdings" pitchFamily="2" charset="2"/>
              <a:buChar char="ü"/>
            </a:pPr>
            <a:r>
              <a:rPr lang="fa-IR" sz="3600" b="1" dirty="0" smtClean="0">
                <a:solidFill>
                  <a:srgbClr val="315F2F"/>
                </a:solidFill>
                <a:cs typeface="B Mitra" pitchFamily="2" charset="-78"/>
              </a:rPr>
              <a:t>بررسي مجدد 50 برنامه فنی فدراسیونها و تصویب نهایی برنامه های20 رشته با حضور كادر فني تيم‌هاي ملي تا 	بهمن 88</a:t>
            </a:r>
          </a:p>
          <a:p>
            <a:pPr marL="630238" lvl="0" indent="-520700" algn="just" rtl="1">
              <a:buClr>
                <a:srgbClr val="315F2F"/>
              </a:buClr>
              <a:buSzPct val="120000"/>
              <a:buNone/>
            </a:pPr>
            <a:endParaRPr lang="en-US" sz="3600" b="1" dirty="0" smtClean="0">
              <a:solidFill>
                <a:srgbClr val="315F2F"/>
              </a:solidFill>
              <a:cs typeface="B Mitra" pitchFamily="2" charset="-78"/>
            </a:endParaRPr>
          </a:p>
          <a:p>
            <a:pPr marL="630238" lvl="0" indent="-520700" algn="just" rtl="1">
              <a:buClr>
                <a:srgbClr val="315F2F"/>
              </a:buClr>
              <a:buSzPct val="120000"/>
              <a:buFont typeface="Wingdings" pitchFamily="2" charset="2"/>
              <a:buChar char="ü"/>
            </a:pPr>
            <a:r>
              <a:rPr lang="fa-IR" sz="3600" b="1" dirty="0" smtClean="0">
                <a:solidFill>
                  <a:srgbClr val="315F2F"/>
                </a:solidFill>
                <a:cs typeface="B Mitra" pitchFamily="2" charset="-78"/>
              </a:rPr>
              <a:t>ارائه برنامه هاي نهايي شده به ديگر كميته‌هاي فرعي ستاد بازيها</a:t>
            </a:r>
          </a:p>
          <a:p>
            <a:pPr marL="630238" lvl="0" indent="-520700" algn="just" rtl="1">
              <a:buClr>
                <a:srgbClr val="315F2F"/>
              </a:buClr>
              <a:buSzPct val="120000"/>
              <a:buFont typeface="Wingdings" pitchFamily="2" charset="2"/>
              <a:buChar char="ü"/>
            </a:pPr>
            <a:endParaRPr lang="en-US" sz="3600" b="1" dirty="0" smtClean="0">
              <a:solidFill>
                <a:srgbClr val="315F2F"/>
              </a:solidFill>
              <a:cs typeface="B Mitra" pitchFamily="2" charset="-78"/>
            </a:endParaRPr>
          </a:p>
          <a:p>
            <a:pPr marL="630238" lvl="0" indent="-520700" algn="just" rtl="1">
              <a:buClr>
                <a:srgbClr val="315F2F"/>
              </a:buClr>
              <a:buSzPct val="120000"/>
              <a:buFont typeface="Wingdings" pitchFamily="2" charset="2"/>
              <a:buChar char="ü"/>
            </a:pPr>
            <a:r>
              <a:rPr lang="fa-IR" sz="3600" b="1" dirty="0" smtClean="0">
                <a:solidFill>
                  <a:srgbClr val="315F2F"/>
                </a:solidFill>
                <a:cs typeface="B Mitra" pitchFamily="2" charset="-78"/>
              </a:rPr>
              <a:t>تهيه ركوردهاي ورودي براي تمامي رشته‌هاي ركوردي در سه مرحله زمانبندي تا زمان اعزام به بازيهاي آسيايي</a:t>
            </a:r>
            <a:endParaRPr lang="en-US" sz="3600" dirty="0"/>
          </a:p>
        </p:txBody>
      </p:sp>
      <p:sp>
        <p:nvSpPr>
          <p:cNvPr id="3" name="Title 2"/>
          <p:cNvSpPr>
            <a:spLocks noGrp="1"/>
          </p:cNvSpPr>
          <p:nvPr>
            <p:ph type="title"/>
          </p:nvPr>
        </p:nvSpPr>
        <p:spPr>
          <a:xfrm>
            <a:off x="457200" y="274638"/>
            <a:ext cx="8229600" cy="939784"/>
          </a:xfrm>
        </p:spPr>
        <p:txBody>
          <a:bodyPr>
            <a:normAutofit/>
          </a:bodyPr>
          <a:lstStyle/>
          <a:p>
            <a:pPr algn="r" rtl="1"/>
            <a:r>
              <a:rPr lang="fa-IR" sz="2800" dirty="0" smtClean="0">
                <a:solidFill>
                  <a:srgbClr val="315F2F"/>
                </a:solidFill>
                <a:cs typeface="B Titr" pitchFamily="2" charset="-78"/>
              </a:rPr>
              <a:t>اهم فعالیت های کمیته های فرعی ستاد بازیها</a:t>
            </a:r>
            <a:endParaRPr lang="en-US" sz="2800" dirty="0">
              <a:solidFill>
                <a:srgbClr val="315F2F"/>
              </a:solidFill>
              <a:cs typeface="B Tit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rtl="1"/>
            <a:r>
              <a:rPr lang="fa-IR" sz="2800" dirty="0" smtClean="0">
                <a:solidFill>
                  <a:srgbClr val="C00000"/>
                </a:solidFill>
                <a:cs typeface="B Titr" pitchFamily="2" charset="-78"/>
              </a:rPr>
              <a:t>كميته كنترل و ارزيابي و نظارت</a:t>
            </a:r>
            <a:endParaRPr lang="en-US" sz="2800" dirty="0" smtClean="0">
              <a:solidFill>
                <a:srgbClr val="C00000"/>
              </a:solidFill>
              <a:cs typeface="B Titr" pitchFamily="2" charset="-78"/>
            </a:endParaRPr>
          </a:p>
        </p:txBody>
      </p:sp>
      <p:sp>
        <p:nvSpPr>
          <p:cNvPr id="4" name="Content Placeholder 1"/>
          <p:cNvSpPr>
            <a:spLocks noGrp="1"/>
          </p:cNvSpPr>
          <p:nvPr>
            <p:ph idx="1"/>
          </p:nvPr>
        </p:nvSpPr>
        <p:spPr/>
        <p:txBody>
          <a:bodyPr>
            <a:normAutofit fontScale="85000" lnSpcReduction="20000"/>
          </a:bodyPr>
          <a:lstStyle/>
          <a:p>
            <a:pPr marL="712788" lvl="0" indent="-603250" algn="just" rtl="1">
              <a:buClr>
                <a:srgbClr val="315F2F"/>
              </a:buClr>
              <a:buSzPct val="120000"/>
              <a:buFont typeface="Wingdings" pitchFamily="2" charset="2"/>
              <a:buChar char="ü"/>
            </a:pPr>
            <a:r>
              <a:rPr lang="fa-IR" b="1" dirty="0" smtClean="0">
                <a:solidFill>
                  <a:srgbClr val="C00000"/>
                </a:solidFill>
                <a:cs typeface="B Nazanin" pitchFamily="2" charset="-78"/>
              </a:rPr>
              <a:t>دريافت برنامه‌هاي نهايي شده </a:t>
            </a:r>
            <a:r>
              <a:rPr lang="fa-IR" b="1" dirty="0" smtClean="0">
                <a:solidFill>
                  <a:srgbClr val="315F2F"/>
                </a:solidFill>
                <a:cs typeface="B Nazanin" pitchFamily="2" charset="-78"/>
              </a:rPr>
              <a:t>توسط كميته علمي</a:t>
            </a:r>
          </a:p>
          <a:p>
            <a:pPr marL="712788" lvl="0" indent="-603250" algn="just" rtl="1">
              <a:buClr>
                <a:srgbClr val="315F2F"/>
              </a:buClr>
              <a:buSzPct val="120000"/>
              <a:buNone/>
            </a:pPr>
            <a:endParaRPr lang="en-US" b="1" dirty="0" smtClean="0">
              <a:solidFill>
                <a:srgbClr val="315F2F"/>
              </a:solidFill>
              <a:cs typeface="B Nazanin" pitchFamily="2" charset="-78"/>
            </a:endParaRPr>
          </a:p>
          <a:p>
            <a:pPr marL="712788" lvl="0" indent="-603250" algn="just" rtl="1">
              <a:buClr>
                <a:srgbClr val="315F2F"/>
              </a:buClr>
              <a:buSzPct val="120000"/>
              <a:buFont typeface="Wingdings" pitchFamily="2" charset="2"/>
              <a:buChar char="ü"/>
            </a:pPr>
            <a:r>
              <a:rPr lang="fa-IR" b="1" dirty="0" smtClean="0">
                <a:solidFill>
                  <a:srgbClr val="315F2F"/>
                </a:solidFill>
                <a:cs typeface="B Nazanin" pitchFamily="2" charset="-78"/>
              </a:rPr>
              <a:t>تهيه </a:t>
            </a:r>
            <a:r>
              <a:rPr lang="fa-IR" b="1" dirty="0" smtClean="0">
                <a:solidFill>
                  <a:srgbClr val="C00000"/>
                </a:solidFill>
                <a:cs typeface="B Nazanin" pitchFamily="2" charset="-78"/>
              </a:rPr>
              <a:t>فرمهاي مخصوص كنترل تمريني </a:t>
            </a:r>
            <a:r>
              <a:rPr lang="fa-IR" b="1" dirty="0" smtClean="0">
                <a:solidFill>
                  <a:srgbClr val="315F2F"/>
                </a:solidFill>
                <a:cs typeface="B Nazanin" pitchFamily="2" charset="-78"/>
              </a:rPr>
              <a:t>در جهت حسن اجراي برنامه‌هاي تمرينی و ارائه گزارش به ستاد بازيهاي آسيايي و المپيك</a:t>
            </a:r>
          </a:p>
          <a:p>
            <a:pPr marL="712788" lvl="0" indent="-603250" algn="just" rtl="1">
              <a:buClr>
                <a:srgbClr val="315F2F"/>
              </a:buClr>
              <a:buSzPct val="120000"/>
              <a:buNone/>
            </a:pPr>
            <a:endParaRPr lang="fa-IR" b="1" dirty="0" smtClean="0">
              <a:solidFill>
                <a:srgbClr val="315F2F"/>
              </a:solidFill>
              <a:cs typeface="B Nazanin" pitchFamily="2" charset="-78"/>
            </a:endParaRPr>
          </a:p>
          <a:p>
            <a:pPr marL="712788" lvl="0" indent="-603250" algn="just" rtl="1">
              <a:buClr>
                <a:srgbClr val="315F2F"/>
              </a:buClr>
              <a:buSzPct val="120000"/>
              <a:buFont typeface="Wingdings" pitchFamily="2" charset="2"/>
              <a:buChar char="ü"/>
            </a:pPr>
            <a:r>
              <a:rPr lang="fa-IR" b="1" dirty="0" smtClean="0">
                <a:solidFill>
                  <a:srgbClr val="C00000"/>
                </a:solidFill>
                <a:cs typeface="B Nazanin" pitchFamily="2" charset="-78"/>
              </a:rPr>
              <a:t>انتخاب 15 تحليلگر فني و كارشناس ورزشي </a:t>
            </a:r>
            <a:r>
              <a:rPr lang="fa-IR" b="1" dirty="0" smtClean="0">
                <a:solidFill>
                  <a:srgbClr val="315F2F"/>
                </a:solidFill>
                <a:cs typeface="B Nazanin" pitchFamily="2" charset="-78"/>
              </a:rPr>
              <a:t>با توجه به اولويت بندي رشته‌هاي مدال آور در بازيهاي گوانگجو 2010</a:t>
            </a:r>
          </a:p>
          <a:p>
            <a:pPr marL="712788" lvl="0" indent="-603250" algn="just" rtl="1">
              <a:buClr>
                <a:srgbClr val="315F2F"/>
              </a:buClr>
              <a:buSzPct val="120000"/>
              <a:buNone/>
            </a:pPr>
            <a:endParaRPr lang="en-US" b="1" dirty="0" smtClean="0">
              <a:solidFill>
                <a:srgbClr val="315F2F"/>
              </a:solidFill>
              <a:cs typeface="B Nazanin" pitchFamily="2" charset="-78"/>
            </a:endParaRPr>
          </a:p>
          <a:p>
            <a:pPr marL="712788" lvl="0" indent="-603250" algn="just" rtl="1">
              <a:buClr>
                <a:srgbClr val="315F2F"/>
              </a:buClr>
              <a:buSzPct val="120000"/>
              <a:buFont typeface="Wingdings" pitchFamily="2" charset="2"/>
              <a:buChar char="ü"/>
            </a:pPr>
            <a:r>
              <a:rPr lang="fa-IR" b="1" dirty="0" smtClean="0">
                <a:solidFill>
                  <a:srgbClr val="315F2F"/>
                </a:solidFill>
                <a:cs typeface="B Nazanin" pitchFamily="2" charset="-78"/>
              </a:rPr>
              <a:t>ارائه </a:t>
            </a:r>
            <a:r>
              <a:rPr lang="fa-IR" b="1" dirty="0" smtClean="0">
                <a:solidFill>
                  <a:srgbClr val="C00000"/>
                </a:solidFill>
                <a:cs typeface="B Nazanin" pitchFamily="2" charset="-78"/>
              </a:rPr>
              <a:t>گزارش كارشناسی </a:t>
            </a:r>
            <a:r>
              <a:rPr lang="fa-IR" b="1" dirty="0" smtClean="0">
                <a:solidFill>
                  <a:srgbClr val="315F2F"/>
                </a:solidFill>
                <a:cs typeface="B Nazanin" pitchFamily="2" charset="-78"/>
              </a:rPr>
              <a:t>توسط تحليلگران اين بخش نسبت به وضعيت فعلي و چگونگي كسب مدال در گوانگ‌ژو براي رشته‌هاي تحت نظارت خود </a:t>
            </a:r>
          </a:p>
          <a:p>
            <a:pPr marL="712788" lvl="0" indent="-603250" algn="just" rtl="1">
              <a:buClr>
                <a:srgbClr val="315F2F"/>
              </a:buClr>
              <a:buSzPct val="120000"/>
              <a:buFont typeface="Wingdings" pitchFamily="2" charset="2"/>
              <a:buChar char="ü"/>
            </a:pPr>
            <a:endParaRPr lang="en-US" b="1" dirty="0" smtClean="0">
              <a:solidFill>
                <a:srgbClr val="315F2F"/>
              </a:solidFill>
              <a:cs typeface="B Nazanin" pitchFamily="2" charset="-78"/>
            </a:endParaRPr>
          </a:p>
          <a:p>
            <a:pPr marL="712788" indent="-603250" algn="just" rtl="1">
              <a:buClr>
                <a:srgbClr val="315F2F"/>
              </a:buClr>
              <a:buSzPct val="120000"/>
              <a:buFont typeface="Wingdings" pitchFamily="2" charset="2"/>
              <a:buChar char="ü"/>
            </a:pPr>
            <a:r>
              <a:rPr lang="fa-IR" b="1" dirty="0" smtClean="0">
                <a:solidFill>
                  <a:srgbClr val="C00000"/>
                </a:solidFill>
                <a:cs typeface="B Nazanin" pitchFamily="2" charset="-78"/>
              </a:rPr>
              <a:t>ارائه مشاوره </a:t>
            </a:r>
            <a:r>
              <a:rPr lang="fa-IR" b="1" dirty="0" smtClean="0">
                <a:solidFill>
                  <a:srgbClr val="315F2F"/>
                </a:solidFill>
                <a:cs typeface="B Nazanin" pitchFamily="2" charset="-78"/>
              </a:rPr>
              <a:t>به ستاد بازيها جهت </a:t>
            </a:r>
            <a:r>
              <a:rPr lang="fa-IR" b="1" dirty="0" smtClean="0">
                <a:solidFill>
                  <a:srgbClr val="C00000"/>
                </a:solidFill>
                <a:cs typeface="B Nazanin" pitchFamily="2" charset="-78"/>
              </a:rPr>
              <a:t>تهيه ركوردهاي ورودي </a:t>
            </a:r>
            <a:r>
              <a:rPr lang="fa-IR" b="1" dirty="0" smtClean="0">
                <a:solidFill>
                  <a:srgbClr val="315F2F"/>
                </a:solidFill>
                <a:cs typeface="B Nazanin" pitchFamily="2" charset="-78"/>
              </a:rPr>
              <a:t>براي رشته‌هاي ركوردي</a:t>
            </a:r>
            <a:endParaRPr lang="en-US" b="1" dirty="0">
              <a:solidFill>
                <a:srgbClr val="315F2F"/>
              </a:solidFill>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71472" y="50004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2800" b="1" i="0" u="none" strike="noStrike" kern="1200" cap="none" spc="0" normalizeH="0" baseline="0" noProof="0" dirty="0" smtClean="0">
                <a:ln>
                  <a:noFill/>
                </a:ln>
                <a:solidFill>
                  <a:srgbClr val="C00000"/>
                </a:solidFill>
                <a:effectLst>
                  <a:outerShdw blurRad="31750" dist="25400" dir="5400000" algn="tl" rotWithShape="0">
                    <a:srgbClr val="000000">
                      <a:alpha val="25000"/>
                    </a:srgbClr>
                  </a:outerShdw>
                </a:effectLst>
                <a:uLnTx/>
                <a:uFillTx/>
                <a:latin typeface="+mj-lt"/>
                <a:ea typeface="+mj-ea"/>
                <a:cs typeface="B Titr" pitchFamily="2" charset="-78"/>
              </a:rPr>
              <a:t>كميته برنامه</a:t>
            </a:r>
            <a:r>
              <a:rPr kumimoji="0" lang="fa-IR" sz="2800" b="1" i="0" u="none" strike="noStrike" kern="1200" cap="none" spc="0" normalizeH="0" noProof="0" dirty="0" smtClean="0">
                <a:ln>
                  <a:noFill/>
                </a:ln>
                <a:solidFill>
                  <a:srgbClr val="C00000"/>
                </a:solidFill>
                <a:effectLst>
                  <a:outerShdw blurRad="31750" dist="25400" dir="5400000" algn="tl" rotWithShape="0">
                    <a:srgbClr val="000000">
                      <a:alpha val="25000"/>
                    </a:srgbClr>
                  </a:outerShdw>
                </a:effectLst>
                <a:uLnTx/>
                <a:uFillTx/>
                <a:latin typeface="+mj-lt"/>
                <a:ea typeface="+mj-ea"/>
                <a:cs typeface="B Titr" pitchFamily="2" charset="-78"/>
              </a:rPr>
              <a:t> و بودجه</a:t>
            </a:r>
            <a:endParaRPr kumimoji="0" lang="en-US" sz="2800" b="1" i="0" u="none" strike="noStrike" kern="1200" cap="none" spc="0" normalizeH="0" baseline="0" noProof="0" dirty="0" smtClean="0">
              <a:ln>
                <a:noFill/>
              </a:ln>
              <a:solidFill>
                <a:srgbClr val="C00000"/>
              </a:solidFill>
              <a:effectLst>
                <a:outerShdw blurRad="31750" dist="25400" dir="5400000" algn="tl" rotWithShape="0">
                  <a:srgbClr val="000000">
                    <a:alpha val="25000"/>
                  </a:srgbClr>
                </a:outerShdw>
              </a:effectLst>
              <a:uLnTx/>
              <a:uFillTx/>
              <a:latin typeface="+mj-lt"/>
              <a:ea typeface="+mj-ea"/>
              <a:cs typeface="B Titr" pitchFamily="2" charset="-78"/>
            </a:endParaRPr>
          </a:p>
        </p:txBody>
      </p:sp>
      <p:sp>
        <p:nvSpPr>
          <p:cNvPr id="5" name="Content Placeholder 1"/>
          <p:cNvSpPr txBox="1">
            <a:spLocks/>
          </p:cNvSpPr>
          <p:nvPr/>
        </p:nvSpPr>
        <p:spPr>
          <a:xfrm>
            <a:off x="609600" y="1633728"/>
            <a:ext cx="7891490" cy="4525963"/>
          </a:xfrm>
          <a:prstGeom prst="rect">
            <a:avLst/>
          </a:prstGeom>
        </p:spPr>
        <p:txBody>
          <a:bodyPr vert="horz">
            <a:normAutofit lnSpcReduction="10000"/>
          </a:bodyPr>
          <a:lstStyle/>
          <a:p>
            <a:pPr marL="447675" lvl="0" indent="-447675" algn="just" rtl="1">
              <a:buFont typeface="Wingdings" pitchFamily="2" charset="2"/>
              <a:buChar char="ü"/>
            </a:pPr>
            <a:r>
              <a:rPr lang="fa-IR" sz="2400" b="1" dirty="0" smtClean="0">
                <a:solidFill>
                  <a:srgbClr val="315F2F"/>
                </a:solidFill>
                <a:cs typeface="B Nazanin" pitchFamily="2" charset="-78"/>
              </a:rPr>
              <a:t>بررسي </a:t>
            </a:r>
            <a:r>
              <a:rPr lang="fa-IR" sz="2400" b="1" dirty="0" smtClean="0">
                <a:solidFill>
                  <a:srgbClr val="C00000"/>
                </a:solidFill>
                <a:cs typeface="B Nazanin" pitchFamily="2" charset="-78"/>
              </a:rPr>
              <a:t>بودجه قبلي </a:t>
            </a:r>
            <a:r>
              <a:rPr lang="fa-IR" sz="2400" b="1" dirty="0" smtClean="0">
                <a:solidFill>
                  <a:srgbClr val="315F2F"/>
                </a:solidFill>
                <a:cs typeface="B Nazanin" pitchFamily="2" charset="-78"/>
              </a:rPr>
              <a:t>فدراسيونها و چگونگي توزيع آن</a:t>
            </a:r>
          </a:p>
          <a:p>
            <a:pPr marL="447675" lvl="0" indent="-447675" algn="just" rtl="1"/>
            <a:endParaRPr lang="fa-IR" sz="2400" b="1" dirty="0" smtClean="0">
              <a:solidFill>
                <a:srgbClr val="315F2F"/>
              </a:solidFill>
              <a:cs typeface="B Nazanin" pitchFamily="2" charset="-78"/>
            </a:endParaRPr>
          </a:p>
          <a:p>
            <a:pPr marL="447675" lvl="0" indent="-447675" algn="just" rtl="1">
              <a:buFont typeface="Wingdings" pitchFamily="2" charset="2"/>
              <a:buChar char="ü"/>
            </a:pPr>
            <a:r>
              <a:rPr lang="fa-IR" sz="2400" b="1" dirty="0" smtClean="0">
                <a:solidFill>
                  <a:srgbClr val="C00000"/>
                </a:solidFill>
                <a:cs typeface="B Nazanin" pitchFamily="2" charset="-78"/>
              </a:rPr>
              <a:t>اولويت بندي </a:t>
            </a:r>
            <a:r>
              <a:rPr lang="fa-IR" sz="2400" b="1" dirty="0" smtClean="0">
                <a:solidFill>
                  <a:srgbClr val="315F2F"/>
                </a:solidFill>
                <a:cs typeface="B Nazanin" pitchFamily="2" charset="-78"/>
              </a:rPr>
              <a:t>رشته‌هاي ورزشي به همراه اعضاء ستاد بازيها با توجه به :</a:t>
            </a:r>
          </a:p>
          <a:p>
            <a:pPr marL="1079500" indent="-1079500" algn="just" rtl="1"/>
            <a:r>
              <a:rPr lang="fa-IR" sz="2400" b="1" dirty="0">
                <a:solidFill>
                  <a:srgbClr val="315F2F"/>
                </a:solidFill>
                <a:cs typeface="B Nazanin" pitchFamily="2" charset="-78"/>
              </a:rPr>
              <a:t> </a:t>
            </a:r>
            <a:r>
              <a:rPr lang="fa-IR" sz="2400" b="1" dirty="0" smtClean="0">
                <a:solidFill>
                  <a:srgbClr val="315F2F"/>
                </a:solidFill>
                <a:cs typeface="B Nazanin" pitchFamily="2" charset="-78"/>
              </a:rPr>
              <a:t>       الف) سابقه هر فدراسيون به جهت كسب مدال در بازيهاي آسيايي قبلي (دوحه 2006)</a:t>
            </a:r>
            <a:endParaRPr lang="en-US" sz="2400" b="1" dirty="0" smtClean="0">
              <a:solidFill>
                <a:srgbClr val="315F2F"/>
              </a:solidFill>
              <a:cs typeface="B Nazanin" pitchFamily="2" charset="-78"/>
            </a:endParaRPr>
          </a:p>
          <a:p>
            <a:pPr marL="447675" indent="-447675" algn="just" rtl="1"/>
            <a:r>
              <a:rPr lang="fa-IR" sz="2400" b="1" dirty="0" smtClean="0">
                <a:solidFill>
                  <a:srgbClr val="315F2F"/>
                </a:solidFill>
                <a:cs typeface="B Nazanin" pitchFamily="2" charset="-78"/>
              </a:rPr>
              <a:t>	ب  ) وضعيت فعلي هر رشته به جهت شانس كسب مدال</a:t>
            </a:r>
          </a:p>
          <a:p>
            <a:pPr marL="447675" indent="-447675" algn="just" rtl="1"/>
            <a:endParaRPr lang="en-US" sz="2400" b="1" dirty="0" smtClean="0">
              <a:solidFill>
                <a:srgbClr val="315F2F"/>
              </a:solidFill>
              <a:cs typeface="B Nazanin" pitchFamily="2" charset="-78"/>
            </a:endParaRPr>
          </a:p>
          <a:p>
            <a:pPr marL="447675" lvl="0" indent="-447675" algn="just" rtl="1">
              <a:buFont typeface="Wingdings" pitchFamily="2" charset="2"/>
              <a:buChar char="ü"/>
            </a:pPr>
            <a:r>
              <a:rPr lang="fa-IR" sz="2400" b="1" dirty="0" smtClean="0">
                <a:solidFill>
                  <a:srgbClr val="315F2F"/>
                </a:solidFill>
                <a:cs typeface="B Nazanin" pitchFamily="2" charset="-78"/>
              </a:rPr>
              <a:t>ارائه </a:t>
            </a:r>
            <a:r>
              <a:rPr lang="fa-IR" sz="2400" b="1" dirty="0" smtClean="0">
                <a:solidFill>
                  <a:srgbClr val="C00000"/>
                </a:solidFill>
                <a:cs typeface="B Nazanin" pitchFamily="2" charset="-78"/>
              </a:rPr>
              <a:t>برنامه بودجه جامع بر مبناي صفر </a:t>
            </a:r>
            <a:r>
              <a:rPr lang="fa-IR" sz="2400" b="1" dirty="0" smtClean="0">
                <a:solidFill>
                  <a:srgbClr val="315F2F"/>
                </a:solidFill>
                <a:cs typeface="B Nazanin" pitchFamily="2" charset="-78"/>
              </a:rPr>
              <a:t>با توجه به اولويت‌بندي فدراسيونها براي سه رويداد اصلي سال 1389 (بازيهاي المپيك جوان در سنگاپور- بازيهاي ساحلي در عمان و بازيهاي آسيايي گوانگ‌ژو)</a:t>
            </a:r>
          </a:p>
          <a:p>
            <a:pPr marL="447675" lvl="0" indent="-447675" algn="just" rtl="1"/>
            <a:endParaRPr lang="en-US" sz="2400" b="1" dirty="0" smtClean="0">
              <a:solidFill>
                <a:srgbClr val="315F2F"/>
              </a:solidFill>
              <a:cs typeface="B Nazanin" pitchFamily="2" charset="-78"/>
            </a:endParaRPr>
          </a:p>
          <a:p>
            <a:pPr marL="447675" lvl="0" indent="-447675" algn="just" rtl="1">
              <a:buFont typeface="Wingdings" pitchFamily="2" charset="2"/>
              <a:buChar char="ü"/>
            </a:pPr>
            <a:r>
              <a:rPr lang="fa-IR" sz="2400" b="1" dirty="0" smtClean="0">
                <a:solidFill>
                  <a:srgbClr val="C00000"/>
                </a:solidFill>
                <a:cs typeface="B Nazanin" pitchFamily="2" charset="-78"/>
              </a:rPr>
              <a:t>تهيه و تنظيم تفاهم‌نامه </a:t>
            </a:r>
            <a:r>
              <a:rPr lang="fa-IR" sz="2400" b="1" dirty="0" smtClean="0">
                <a:solidFill>
                  <a:srgbClr val="315F2F"/>
                </a:solidFill>
                <a:cs typeface="B Nazanin" pitchFamily="2" charset="-78"/>
              </a:rPr>
              <a:t>با سرفصل هاي مشخص براي امضاء با فدراسيونهاي ورزشي پس از تعيين بودجه مصوب كميته ملي المپيك</a:t>
            </a:r>
            <a:endParaRPr lang="en-US" sz="2400" b="1" dirty="0" smtClean="0">
              <a:solidFill>
                <a:srgbClr val="315F2F"/>
              </a:solidFill>
              <a:cs typeface="B Nazani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57158" y="357166"/>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2800" b="1" i="0" u="none" strike="noStrike" kern="1200" cap="none" spc="0" normalizeH="0" baseline="0" noProof="0" dirty="0" smtClean="0">
                <a:ln>
                  <a:noFill/>
                </a:ln>
                <a:solidFill>
                  <a:srgbClr val="C00000"/>
                </a:solidFill>
                <a:effectLst>
                  <a:outerShdw blurRad="31750" dist="25400" dir="5400000" algn="tl" rotWithShape="0">
                    <a:srgbClr val="000000">
                      <a:alpha val="25000"/>
                    </a:srgbClr>
                  </a:outerShdw>
                </a:effectLst>
                <a:uLnTx/>
                <a:uFillTx/>
                <a:latin typeface="+mj-lt"/>
                <a:ea typeface="+mj-ea"/>
                <a:cs typeface="B Titr" pitchFamily="2" charset="-78"/>
              </a:rPr>
              <a:t>كميته </a:t>
            </a:r>
            <a:r>
              <a:rPr lang="fa-IR" sz="2800" b="1" dirty="0" smtClean="0">
                <a:solidFill>
                  <a:srgbClr val="C00000"/>
                </a:solidFill>
                <a:effectLst>
                  <a:outerShdw blurRad="31750" dist="25400" dir="5400000" algn="tl" rotWithShape="0">
                    <a:srgbClr val="000000">
                      <a:alpha val="25000"/>
                    </a:srgbClr>
                  </a:outerShdw>
                </a:effectLst>
                <a:latin typeface="+mj-lt"/>
                <a:ea typeface="+mj-ea"/>
                <a:cs typeface="B Titr" pitchFamily="2" charset="-78"/>
              </a:rPr>
              <a:t>فرهنگی</a:t>
            </a:r>
            <a:endParaRPr kumimoji="0" lang="en-US" sz="2800" b="1" i="0" u="none" strike="noStrike" kern="1200" cap="none" spc="0" normalizeH="0" baseline="0" noProof="0" dirty="0" smtClean="0">
              <a:ln>
                <a:noFill/>
              </a:ln>
              <a:solidFill>
                <a:srgbClr val="C00000"/>
              </a:solidFill>
              <a:effectLst>
                <a:outerShdw blurRad="31750" dist="25400" dir="5400000" algn="tl" rotWithShape="0">
                  <a:srgbClr val="000000">
                    <a:alpha val="25000"/>
                  </a:srgbClr>
                </a:outerShdw>
              </a:effectLst>
              <a:uLnTx/>
              <a:uFillTx/>
              <a:latin typeface="+mj-lt"/>
              <a:ea typeface="+mj-ea"/>
              <a:cs typeface="B Titr" pitchFamily="2" charset="-78"/>
            </a:endParaRPr>
          </a:p>
        </p:txBody>
      </p:sp>
      <p:sp>
        <p:nvSpPr>
          <p:cNvPr id="5" name="Content Placeholder 1"/>
          <p:cNvSpPr txBox="1">
            <a:spLocks/>
          </p:cNvSpPr>
          <p:nvPr/>
        </p:nvSpPr>
        <p:spPr>
          <a:xfrm>
            <a:off x="642910" y="1500174"/>
            <a:ext cx="7748614" cy="4525963"/>
          </a:xfrm>
          <a:prstGeom prst="rect">
            <a:avLst/>
          </a:prstGeom>
        </p:spPr>
        <p:txBody>
          <a:bodyPr vert="horz">
            <a:normAutofit/>
          </a:bodyPr>
          <a:lstStyle/>
          <a:p>
            <a:pPr marL="539750" lvl="0" indent="-539750" algn="just" rtl="1">
              <a:buFont typeface="Wingdings" pitchFamily="2" charset="2"/>
              <a:buChar char="ü"/>
            </a:pPr>
            <a:r>
              <a:rPr lang="fa-IR" sz="2400" b="1" dirty="0" smtClean="0">
                <a:solidFill>
                  <a:srgbClr val="315F2F"/>
                </a:solidFill>
                <a:cs typeface="B Nazanin" pitchFamily="2" charset="-78"/>
              </a:rPr>
              <a:t>تعيين </a:t>
            </a:r>
            <a:r>
              <a:rPr lang="fa-IR" sz="2400" b="1" dirty="0" smtClean="0">
                <a:solidFill>
                  <a:srgbClr val="C00000"/>
                </a:solidFill>
                <a:cs typeface="B Nazanin" pitchFamily="2" charset="-78"/>
              </a:rPr>
              <a:t>50 نفر رابطين</a:t>
            </a:r>
            <a:r>
              <a:rPr lang="fa-IR" sz="2400" b="1" dirty="0" smtClean="0">
                <a:solidFill>
                  <a:srgbClr val="315F2F"/>
                </a:solidFill>
                <a:cs typeface="B Nazanin" pitchFamily="2" charset="-78"/>
              </a:rPr>
              <a:t> فرهنگي فدراسيونها و برگزاري جلسات منظم با اين افراد</a:t>
            </a:r>
            <a:endParaRPr lang="en-US" sz="2400" b="1" dirty="0" smtClean="0">
              <a:solidFill>
                <a:srgbClr val="315F2F"/>
              </a:solidFill>
              <a:cs typeface="B Nazanin" pitchFamily="2" charset="-78"/>
            </a:endParaRPr>
          </a:p>
          <a:p>
            <a:pPr marL="539750" lvl="0" indent="-539750" algn="just" rtl="1">
              <a:buFont typeface="Wingdings" pitchFamily="2" charset="2"/>
              <a:buChar char="ü"/>
            </a:pPr>
            <a:r>
              <a:rPr lang="fa-IR" sz="2400" b="1" dirty="0" smtClean="0">
                <a:solidFill>
                  <a:srgbClr val="315F2F"/>
                </a:solidFill>
                <a:cs typeface="B Nazanin" pitchFamily="2" charset="-78"/>
              </a:rPr>
              <a:t>برنامه ريزي جهت ارتقاء روحيه ورزشكاران كشور براي موفقيت در ميادين ورزشي</a:t>
            </a:r>
            <a:endParaRPr lang="en-US" sz="2400" b="1" dirty="0" smtClean="0">
              <a:solidFill>
                <a:srgbClr val="315F2F"/>
              </a:solidFill>
              <a:cs typeface="B Nazanin" pitchFamily="2" charset="-78"/>
            </a:endParaRPr>
          </a:p>
          <a:p>
            <a:pPr marL="539750" lvl="0" indent="-539750" algn="just" rtl="1">
              <a:buFont typeface="Wingdings" pitchFamily="2" charset="2"/>
              <a:buChar char="ü"/>
            </a:pPr>
            <a:r>
              <a:rPr lang="fa-IR" sz="2400" b="1" dirty="0" smtClean="0">
                <a:solidFill>
                  <a:srgbClr val="315F2F"/>
                </a:solidFill>
                <a:cs typeface="B Nazanin" pitchFamily="2" charset="-78"/>
              </a:rPr>
              <a:t>برنامه‌ريزي </a:t>
            </a:r>
            <a:r>
              <a:rPr lang="fa-IR" sz="2400" b="1" dirty="0" smtClean="0">
                <a:solidFill>
                  <a:srgbClr val="C00000"/>
                </a:solidFill>
                <a:cs typeface="B Nazanin" pitchFamily="2" charset="-78"/>
              </a:rPr>
              <a:t>جهت اقامه نماز جماعت </a:t>
            </a:r>
            <a:r>
              <a:rPr lang="fa-IR" sz="2400" b="1" dirty="0" smtClean="0">
                <a:solidFill>
                  <a:srgbClr val="315F2F"/>
                </a:solidFill>
                <a:cs typeface="B Nazanin" pitchFamily="2" charset="-78"/>
              </a:rPr>
              <a:t>در اردوهای ورزشي به همكاري مسئولين فرهنگي فدراسيونها</a:t>
            </a:r>
            <a:endParaRPr lang="en-US" sz="2400" b="1" dirty="0" smtClean="0">
              <a:solidFill>
                <a:srgbClr val="315F2F"/>
              </a:solidFill>
              <a:cs typeface="B Nazanin" pitchFamily="2" charset="-78"/>
            </a:endParaRPr>
          </a:p>
          <a:p>
            <a:pPr marL="539750" lvl="0" indent="-539750" algn="just" rtl="1">
              <a:buFont typeface="Wingdings" pitchFamily="2" charset="2"/>
              <a:buChar char="ü"/>
            </a:pPr>
            <a:r>
              <a:rPr lang="fa-IR" sz="2400" b="1" dirty="0" smtClean="0">
                <a:solidFill>
                  <a:srgbClr val="C00000"/>
                </a:solidFill>
                <a:cs typeface="B Nazanin" pitchFamily="2" charset="-78"/>
              </a:rPr>
              <a:t>تشكيل كلوپ فيلم و </a:t>
            </a:r>
            <a:r>
              <a:rPr lang="en-US" sz="2400" b="1" dirty="0" smtClean="0">
                <a:solidFill>
                  <a:srgbClr val="C00000"/>
                </a:solidFill>
                <a:cs typeface="B Nazanin" pitchFamily="2" charset="-78"/>
              </a:rPr>
              <a:t>CD</a:t>
            </a:r>
            <a:r>
              <a:rPr lang="fa-IR" sz="2400" b="1" dirty="0" smtClean="0">
                <a:solidFill>
                  <a:srgbClr val="C00000"/>
                </a:solidFill>
                <a:cs typeface="B Nazanin" pitchFamily="2" charset="-78"/>
              </a:rPr>
              <a:t> </a:t>
            </a:r>
            <a:r>
              <a:rPr lang="fa-IR" sz="2400" b="1" dirty="0" smtClean="0">
                <a:solidFill>
                  <a:srgbClr val="315F2F"/>
                </a:solidFill>
                <a:cs typeface="B Nazanin" pitchFamily="2" charset="-78"/>
              </a:rPr>
              <a:t>براي استفاده در اردوهاي تيم‌هاي ملي</a:t>
            </a:r>
            <a:endParaRPr lang="en-US" sz="2400" b="1" dirty="0" smtClean="0">
              <a:solidFill>
                <a:srgbClr val="315F2F"/>
              </a:solidFill>
              <a:cs typeface="B Nazanin" pitchFamily="2" charset="-78"/>
            </a:endParaRPr>
          </a:p>
          <a:p>
            <a:pPr marL="539750" lvl="0" indent="-539750" algn="just" rtl="1">
              <a:buFont typeface="Wingdings" pitchFamily="2" charset="2"/>
              <a:buChar char="ü"/>
            </a:pPr>
            <a:r>
              <a:rPr lang="fa-IR" sz="2400" b="1" dirty="0" smtClean="0">
                <a:solidFill>
                  <a:srgbClr val="C00000"/>
                </a:solidFill>
                <a:cs typeface="B Nazanin" pitchFamily="2" charset="-78"/>
              </a:rPr>
              <a:t>عقد قرارداد با موسسه زبان كيش</a:t>
            </a:r>
            <a:r>
              <a:rPr lang="fa-IR" sz="2400" b="1" dirty="0" smtClean="0">
                <a:solidFill>
                  <a:srgbClr val="315F2F"/>
                </a:solidFill>
                <a:cs typeface="B Nazanin" pitchFamily="2" charset="-78"/>
              </a:rPr>
              <a:t> جهت آموزش زبان انگليسي براي ورزشكاران مربيان و سرپرستان تيم‌هاي ملي</a:t>
            </a:r>
            <a:endParaRPr lang="en-US" sz="2400" b="1" dirty="0" smtClean="0">
              <a:solidFill>
                <a:srgbClr val="315F2F"/>
              </a:solidFill>
              <a:cs typeface="B Nazanin" pitchFamily="2" charset="-78"/>
            </a:endParaRPr>
          </a:p>
          <a:p>
            <a:pPr marL="539750" lvl="0" indent="-539750" algn="just" rtl="1">
              <a:buFont typeface="Wingdings" pitchFamily="2" charset="2"/>
              <a:buChar char="ü"/>
            </a:pPr>
            <a:r>
              <a:rPr lang="fa-IR" sz="2400" b="1" dirty="0" smtClean="0">
                <a:solidFill>
                  <a:srgbClr val="315F2F"/>
                </a:solidFill>
                <a:cs typeface="B Nazanin" pitchFamily="2" charset="-78"/>
              </a:rPr>
              <a:t>برنامه‌ريزي براي برگزاري كلاسهاي </a:t>
            </a:r>
            <a:r>
              <a:rPr lang="fa-IR" sz="2400" b="1" dirty="0" smtClean="0">
                <a:solidFill>
                  <a:srgbClr val="C00000"/>
                </a:solidFill>
                <a:cs typeface="B Nazanin" pitchFamily="2" charset="-78"/>
              </a:rPr>
              <a:t>خوشنويسي- نقاشي- عكاسي </a:t>
            </a:r>
            <a:r>
              <a:rPr lang="fa-IR" sz="2400" b="1" dirty="0" smtClean="0">
                <a:solidFill>
                  <a:srgbClr val="315F2F"/>
                </a:solidFill>
                <a:cs typeface="B Nazanin" pitchFamily="2" charset="-78"/>
              </a:rPr>
              <a:t>در اردوهاي تيم‌ملي </a:t>
            </a:r>
            <a:endParaRPr lang="en-US" sz="2400" b="1" dirty="0" smtClean="0">
              <a:solidFill>
                <a:srgbClr val="315F2F"/>
              </a:solidFill>
              <a:cs typeface="B Nazanin" pitchFamily="2" charset="-78"/>
            </a:endParaRPr>
          </a:p>
          <a:p>
            <a:pPr marL="539750" lvl="0" indent="-539750" algn="just" rtl="1">
              <a:buFont typeface="Wingdings" pitchFamily="2" charset="2"/>
              <a:buChar char="ü"/>
            </a:pPr>
            <a:r>
              <a:rPr lang="fa-IR" sz="2400" b="1" dirty="0" smtClean="0">
                <a:solidFill>
                  <a:srgbClr val="C00000"/>
                </a:solidFill>
                <a:cs typeface="B Nazanin" pitchFamily="2" charset="-78"/>
              </a:rPr>
              <a:t>استقرار نفرات فرهنگي </a:t>
            </a:r>
            <a:r>
              <a:rPr lang="fa-IR" sz="2400" b="1" dirty="0" smtClean="0">
                <a:solidFill>
                  <a:srgbClr val="315F2F"/>
                </a:solidFill>
                <a:cs typeface="B Nazanin" pitchFamily="2" charset="-78"/>
              </a:rPr>
              <a:t>در هر مركز اردويي كميته ملي المپيك</a:t>
            </a:r>
            <a:endParaRPr lang="en-US" sz="2400" b="1" dirty="0" smtClean="0">
              <a:solidFill>
                <a:srgbClr val="315F2F"/>
              </a:solidFill>
              <a:cs typeface="B Nazanin"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57158" y="357166"/>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2800" b="1" i="0" u="none" strike="noStrike" kern="1200" cap="none" spc="0" normalizeH="0" baseline="0" noProof="0" dirty="0" smtClean="0">
                <a:ln>
                  <a:noFill/>
                </a:ln>
                <a:solidFill>
                  <a:srgbClr val="C00000"/>
                </a:solidFill>
                <a:effectLst>
                  <a:outerShdw blurRad="31750" dist="25400" dir="5400000" algn="tl" rotWithShape="0">
                    <a:srgbClr val="000000">
                      <a:alpha val="25000"/>
                    </a:srgbClr>
                  </a:outerShdw>
                </a:effectLst>
                <a:uLnTx/>
                <a:uFillTx/>
                <a:latin typeface="+mj-lt"/>
                <a:ea typeface="+mj-ea"/>
                <a:cs typeface="B Titr" pitchFamily="2" charset="-78"/>
              </a:rPr>
              <a:t>كميته پزشکی</a:t>
            </a:r>
            <a:endParaRPr kumimoji="0" lang="en-US" sz="2800" b="1" i="0" u="none" strike="noStrike" kern="1200" cap="none" spc="0" normalizeH="0" baseline="0" noProof="0" dirty="0" smtClean="0">
              <a:ln>
                <a:noFill/>
              </a:ln>
              <a:solidFill>
                <a:srgbClr val="C00000"/>
              </a:solidFill>
              <a:effectLst>
                <a:outerShdw blurRad="31750" dist="25400" dir="5400000" algn="tl" rotWithShape="0">
                  <a:srgbClr val="000000">
                    <a:alpha val="25000"/>
                  </a:srgbClr>
                </a:outerShdw>
              </a:effectLst>
              <a:uLnTx/>
              <a:uFillTx/>
              <a:latin typeface="+mj-lt"/>
              <a:ea typeface="+mj-ea"/>
              <a:cs typeface="B Titr" pitchFamily="2" charset="-78"/>
            </a:endParaRPr>
          </a:p>
        </p:txBody>
      </p:sp>
      <p:sp>
        <p:nvSpPr>
          <p:cNvPr id="5" name="Content Placeholder 1"/>
          <p:cNvSpPr txBox="1">
            <a:spLocks/>
          </p:cNvSpPr>
          <p:nvPr/>
        </p:nvSpPr>
        <p:spPr>
          <a:xfrm>
            <a:off x="571472" y="1643050"/>
            <a:ext cx="7572428" cy="4525963"/>
          </a:xfrm>
          <a:prstGeom prst="rect">
            <a:avLst/>
          </a:prstGeom>
        </p:spPr>
        <p:txBody>
          <a:bodyPr vert="horz">
            <a:noAutofit/>
          </a:bodyPr>
          <a:lstStyle/>
          <a:p>
            <a:pPr marL="357188" lvl="0" indent="-357188" algn="just" rtl="1">
              <a:buFont typeface="Wingdings" pitchFamily="2" charset="2"/>
              <a:buChar char="ü"/>
            </a:pPr>
            <a:r>
              <a:rPr lang="fa-IR" sz="2600" b="1" dirty="0" smtClean="0">
                <a:solidFill>
                  <a:srgbClr val="C00000"/>
                </a:solidFill>
                <a:cs typeface="B Nazanin" pitchFamily="2" charset="-78"/>
              </a:rPr>
              <a:t>تعيين نمايندگان پزشكي </a:t>
            </a:r>
            <a:r>
              <a:rPr lang="fa-IR" sz="2600" b="1" dirty="0" smtClean="0">
                <a:solidFill>
                  <a:srgbClr val="315F2F"/>
                </a:solidFill>
                <a:cs typeface="B Nazanin" pitchFamily="2" charset="-78"/>
              </a:rPr>
              <a:t>براي فدراسيونهاي ورزشي</a:t>
            </a:r>
          </a:p>
          <a:p>
            <a:pPr marL="357188" lvl="0" indent="-357188" algn="just" rtl="1">
              <a:buFont typeface="Wingdings" pitchFamily="2" charset="2"/>
              <a:buChar char="ü"/>
            </a:pPr>
            <a:endParaRPr lang="en-US" sz="800" b="1" dirty="0" smtClean="0">
              <a:solidFill>
                <a:srgbClr val="315F2F"/>
              </a:solidFill>
              <a:cs typeface="B Nazanin" pitchFamily="2" charset="-78"/>
            </a:endParaRPr>
          </a:p>
          <a:p>
            <a:pPr marL="357188" lvl="0" indent="-357188" algn="just" rtl="1">
              <a:buFont typeface="Wingdings" pitchFamily="2" charset="2"/>
              <a:buChar char="ü"/>
            </a:pPr>
            <a:r>
              <a:rPr lang="fa-IR" sz="2600" b="1" dirty="0" smtClean="0">
                <a:solidFill>
                  <a:srgbClr val="315F2F"/>
                </a:solidFill>
                <a:cs typeface="B Nazanin" pitchFamily="2" charset="-78"/>
              </a:rPr>
              <a:t>نشست مشترك كميته پزشكي با نمايندگان وزارت بهداشت و درمان</a:t>
            </a:r>
          </a:p>
          <a:p>
            <a:pPr marL="357188" lvl="0" indent="-357188" algn="just" rtl="1"/>
            <a:endParaRPr lang="en-US" sz="1000" b="1" dirty="0" smtClean="0">
              <a:solidFill>
                <a:srgbClr val="315F2F"/>
              </a:solidFill>
              <a:cs typeface="B Nazanin" pitchFamily="2" charset="-78"/>
            </a:endParaRPr>
          </a:p>
          <a:p>
            <a:pPr marL="357188" lvl="0" indent="-357188" algn="just" rtl="1">
              <a:buFont typeface="Wingdings" pitchFamily="2" charset="2"/>
              <a:buChar char="ü"/>
            </a:pPr>
            <a:r>
              <a:rPr lang="fa-IR" sz="2600" b="1" dirty="0" smtClean="0">
                <a:solidFill>
                  <a:srgbClr val="315F2F"/>
                </a:solidFill>
                <a:cs typeface="B Nazanin" pitchFamily="2" charset="-78"/>
              </a:rPr>
              <a:t>استقرار تيم‌هاي </a:t>
            </a:r>
            <a:r>
              <a:rPr lang="fa-IR" sz="2600" b="1" dirty="0" smtClean="0">
                <a:solidFill>
                  <a:srgbClr val="C00000"/>
                </a:solidFill>
                <a:cs typeface="B Nazanin" pitchFamily="2" charset="-78"/>
              </a:rPr>
              <a:t>پزشكي و فيزيوتراپي </a:t>
            </a:r>
            <a:r>
              <a:rPr lang="fa-IR" sz="2600" b="1" dirty="0" smtClean="0">
                <a:solidFill>
                  <a:srgbClr val="315F2F"/>
                </a:solidFill>
                <a:cs typeface="B Nazanin" pitchFamily="2" charset="-78"/>
              </a:rPr>
              <a:t>در تمرينات تيم‌هاي ملي</a:t>
            </a:r>
          </a:p>
          <a:p>
            <a:pPr marL="357188" lvl="0" indent="-357188" algn="just" rtl="1"/>
            <a:endParaRPr lang="en-US" sz="1000" b="1" dirty="0" smtClean="0">
              <a:solidFill>
                <a:srgbClr val="315F2F"/>
              </a:solidFill>
              <a:cs typeface="B Nazanin" pitchFamily="2" charset="-78"/>
            </a:endParaRPr>
          </a:p>
          <a:p>
            <a:pPr marL="357188" lvl="0" indent="-357188" algn="just" rtl="1">
              <a:buFont typeface="Wingdings" pitchFamily="2" charset="2"/>
              <a:buChar char="ü"/>
            </a:pPr>
            <a:r>
              <a:rPr lang="fa-IR" sz="2600" b="1" dirty="0" smtClean="0">
                <a:solidFill>
                  <a:srgbClr val="C00000"/>
                </a:solidFill>
                <a:cs typeface="B Nazanin" pitchFamily="2" charset="-78"/>
              </a:rPr>
              <a:t>همراهي گروههاي </a:t>
            </a:r>
            <a:r>
              <a:rPr lang="fa-IR" sz="2600" b="1" dirty="0" smtClean="0">
                <a:solidFill>
                  <a:srgbClr val="315F2F"/>
                </a:solidFill>
                <a:cs typeface="B Nazanin" pitchFamily="2" charset="-78"/>
              </a:rPr>
              <a:t>ورزشي جمهوري اسلامي ايران در بازيهاي مختلف بين المللي</a:t>
            </a:r>
          </a:p>
          <a:p>
            <a:pPr marL="357188" lvl="0" indent="-357188" algn="just" rtl="1"/>
            <a:endParaRPr lang="en-US" sz="1000" b="1" dirty="0" smtClean="0">
              <a:solidFill>
                <a:srgbClr val="315F2F"/>
              </a:solidFill>
              <a:cs typeface="B Nazanin" pitchFamily="2" charset="-78"/>
            </a:endParaRPr>
          </a:p>
          <a:p>
            <a:pPr marL="357188" lvl="0" indent="-357188" algn="just" rtl="1">
              <a:buFont typeface="Wingdings" pitchFamily="2" charset="2"/>
              <a:buChar char="ü"/>
            </a:pPr>
            <a:r>
              <a:rPr lang="fa-IR" sz="2600" b="1" dirty="0" smtClean="0">
                <a:solidFill>
                  <a:srgbClr val="315F2F"/>
                </a:solidFill>
                <a:cs typeface="B Nazanin" pitchFamily="2" charset="-78"/>
              </a:rPr>
              <a:t>برنامه‌ريزي جهت </a:t>
            </a:r>
            <a:r>
              <a:rPr lang="fa-IR" sz="2600" b="1" dirty="0" smtClean="0">
                <a:solidFill>
                  <a:srgbClr val="C00000"/>
                </a:solidFill>
                <a:cs typeface="B Nazanin" pitchFamily="2" charset="-78"/>
              </a:rPr>
              <a:t>مراقبت‌هاي پزشكي و تغذيه‌اي </a:t>
            </a:r>
            <a:r>
              <a:rPr lang="fa-IR" sz="2600" b="1" dirty="0" smtClean="0">
                <a:solidFill>
                  <a:srgbClr val="315F2F"/>
                </a:solidFill>
                <a:cs typeface="B Nazanin" pitchFamily="2" charset="-78"/>
              </a:rPr>
              <a:t>ورزشكاران تيم‌هاي ملي قبل و حين اعزام به بازيهاي آسيايي و المپيك</a:t>
            </a:r>
            <a:endParaRPr lang="en-US" sz="2600" b="1" dirty="0" smtClean="0">
              <a:solidFill>
                <a:srgbClr val="315F2F"/>
              </a:solidFill>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57158" y="357166"/>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C00000"/>
                </a:solidFill>
                <a:effectLst>
                  <a:outerShdw blurRad="31750" dist="25400" dir="5400000" algn="tl" rotWithShape="0">
                    <a:srgbClr val="000000">
                      <a:alpha val="25000"/>
                    </a:srgbClr>
                  </a:outerShdw>
                </a:effectLst>
                <a:uLnTx/>
                <a:uFillTx/>
                <a:latin typeface="+mj-lt"/>
                <a:ea typeface="+mj-ea"/>
                <a:cs typeface="B Titr" pitchFamily="2" charset="-78"/>
              </a:rPr>
              <a:t>كميته روانشناسی</a:t>
            </a:r>
            <a:endParaRPr kumimoji="0" lang="en-US" sz="3200" b="1" i="0" u="none" strike="noStrike" kern="1200" cap="none" spc="0" normalizeH="0" baseline="0" noProof="0" dirty="0" smtClean="0">
              <a:ln>
                <a:noFill/>
              </a:ln>
              <a:solidFill>
                <a:srgbClr val="C00000"/>
              </a:solidFill>
              <a:effectLst>
                <a:outerShdw blurRad="31750" dist="25400" dir="5400000" algn="tl" rotWithShape="0">
                  <a:srgbClr val="000000">
                    <a:alpha val="25000"/>
                  </a:srgbClr>
                </a:outerShdw>
              </a:effectLst>
              <a:uLnTx/>
              <a:uFillTx/>
              <a:latin typeface="+mj-lt"/>
              <a:ea typeface="+mj-ea"/>
              <a:cs typeface="B Titr" pitchFamily="2" charset="-78"/>
            </a:endParaRPr>
          </a:p>
        </p:txBody>
      </p:sp>
      <p:sp>
        <p:nvSpPr>
          <p:cNvPr id="5" name="Content Placeholder 1"/>
          <p:cNvSpPr txBox="1">
            <a:spLocks/>
          </p:cNvSpPr>
          <p:nvPr/>
        </p:nvSpPr>
        <p:spPr>
          <a:xfrm>
            <a:off x="571472" y="1357298"/>
            <a:ext cx="7786742" cy="4811715"/>
          </a:xfrm>
          <a:prstGeom prst="rect">
            <a:avLst/>
          </a:prstGeom>
        </p:spPr>
        <p:txBody>
          <a:bodyPr vert="horz">
            <a:noAutofit/>
          </a:bodyPr>
          <a:lstStyle/>
          <a:p>
            <a:pPr marL="357188" lvl="0" indent="-357188" algn="just" rtl="1">
              <a:buFont typeface="Wingdings" pitchFamily="2" charset="2"/>
              <a:buChar char="ü"/>
            </a:pPr>
            <a:r>
              <a:rPr lang="fa-IR" sz="2600" b="1" dirty="0" smtClean="0">
                <a:solidFill>
                  <a:srgbClr val="315F2F"/>
                </a:solidFill>
                <a:cs typeface="B Nazanin" pitchFamily="2" charset="-78"/>
              </a:rPr>
              <a:t>معرفي روانشناسان ورزشي به </a:t>
            </a:r>
            <a:r>
              <a:rPr lang="fa-IR" sz="2600" b="1" dirty="0" smtClean="0">
                <a:solidFill>
                  <a:srgbClr val="C00000"/>
                </a:solidFill>
                <a:cs typeface="B Nazanin" pitchFamily="2" charset="-78"/>
              </a:rPr>
              <a:t>24 فدراسيون</a:t>
            </a:r>
            <a:r>
              <a:rPr lang="fa-IR" sz="2600" b="1" dirty="0" smtClean="0">
                <a:solidFill>
                  <a:srgbClr val="315F2F"/>
                </a:solidFill>
                <a:cs typeface="B Nazanin" pitchFamily="2" charset="-78"/>
              </a:rPr>
              <a:t> جهت آماده سازي رواني تيم‌هاي اعزامي به بازيهاي آسيايي 2010 گوانگجو</a:t>
            </a:r>
          </a:p>
          <a:p>
            <a:pPr marL="357188" lvl="0" indent="-357188" algn="just" rtl="1"/>
            <a:endParaRPr lang="en-US" sz="800" b="1" dirty="0" smtClean="0">
              <a:solidFill>
                <a:srgbClr val="315F2F"/>
              </a:solidFill>
              <a:cs typeface="B Nazanin" pitchFamily="2" charset="-78"/>
            </a:endParaRPr>
          </a:p>
          <a:p>
            <a:pPr marL="357188" lvl="0" indent="-357188" algn="just" rtl="1">
              <a:buFont typeface="Wingdings" pitchFamily="2" charset="2"/>
              <a:buChar char="ü"/>
            </a:pPr>
            <a:r>
              <a:rPr lang="fa-IR" sz="2600" b="1" dirty="0" smtClean="0">
                <a:solidFill>
                  <a:srgbClr val="C00000"/>
                </a:solidFill>
                <a:cs typeface="B Nazanin" pitchFamily="2" charset="-78"/>
              </a:rPr>
              <a:t>ارائه مشاوره به 120 نفر </a:t>
            </a:r>
            <a:r>
              <a:rPr lang="fa-IR" sz="2600" b="1" dirty="0" smtClean="0">
                <a:solidFill>
                  <a:srgbClr val="315F2F"/>
                </a:solidFill>
                <a:cs typeface="B Nazanin" pitchFamily="2" charset="-78"/>
              </a:rPr>
              <a:t>ورزشكاران تيم‌هاي ملي (خانمها- آقايان)</a:t>
            </a:r>
          </a:p>
          <a:p>
            <a:pPr marL="357188" lvl="0" indent="-357188" algn="just" rtl="1"/>
            <a:endParaRPr lang="en-US" sz="800" b="1" dirty="0" smtClean="0">
              <a:solidFill>
                <a:srgbClr val="315F2F"/>
              </a:solidFill>
              <a:cs typeface="B Nazanin" pitchFamily="2" charset="-78"/>
            </a:endParaRPr>
          </a:p>
          <a:p>
            <a:pPr marL="357188" lvl="0" indent="-357188" algn="just" rtl="1">
              <a:buFont typeface="Wingdings" pitchFamily="2" charset="2"/>
              <a:buChar char="ü"/>
            </a:pPr>
            <a:r>
              <a:rPr lang="fa-IR" sz="2600" b="1" dirty="0" smtClean="0">
                <a:solidFill>
                  <a:srgbClr val="315F2F"/>
                </a:solidFill>
                <a:cs typeface="B Nazanin" pitchFamily="2" charset="-78"/>
              </a:rPr>
              <a:t>برگزاري </a:t>
            </a:r>
            <a:r>
              <a:rPr lang="fa-IR" sz="2600" b="1" dirty="0" smtClean="0">
                <a:solidFill>
                  <a:srgbClr val="C00000"/>
                </a:solidFill>
                <a:cs typeface="B Nazanin" pitchFamily="2" charset="-78"/>
              </a:rPr>
              <a:t>20 كارگاه آموزشي مهارت‌هاي رواني </a:t>
            </a:r>
            <a:r>
              <a:rPr lang="fa-IR" sz="2600" b="1" dirty="0" smtClean="0">
                <a:solidFill>
                  <a:srgbClr val="315F2F"/>
                </a:solidFill>
                <a:cs typeface="B Nazanin" pitchFamily="2" charset="-78"/>
              </a:rPr>
              <a:t>مخصوص ورزشكاران تيم‌هاي ملي</a:t>
            </a:r>
          </a:p>
          <a:p>
            <a:pPr marL="357188" lvl="0" indent="-357188" algn="just" rtl="1">
              <a:buFont typeface="Wingdings" pitchFamily="2" charset="2"/>
              <a:buChar char="ü"/>
            </a:pPr>
            <a:endParaRPr lang="en-US" sz="800" b="1" dirty="0" smtClean="0">
              <a:solidFill>
                <a:srgbClr val="315F2F"/>
              </a:solidFill>
              <a:cs typeface="B Nazanin" pitchFamily="2" charset="-78"/>
            </a:endParaRPr>
          </a:p>
          <a:p>
            <a:pPr marL="357188" lvl="0" indent="-357188" algn="just" rtl="1">
              <a:buFont typeface="Wingdings" pitchFamily="2" charset="2"/>
              <a:buChar char="ü"/>
            </a:pPr>
            <a:r>
              <a:rPr lang="fa-IR" sz="2600" b="1" dirty="0" smtClean="0">
                <a:solidFill>
                  <a:srgbClr val="315F2F"/>
                </a:solidFill>
                <a:cs typeface="B Nazanin" pitchFamily="2" charset="-78"/>
              </a:rPr>
              <a:t>برگزاري </a:t>
            </a:r>
            <a:r>
              <a:rPr lang="fa-IR" sz="2600" b="1" dirty="0" smtClean="0">
                <a:solidFill>
                  <a:srgbClr val="C00000"/>
                </a:solidFill>
                <a:cs typeface="B Nazanin" pitchFamily="2" charset="-78"/>
              </a:rPr>
              <a:t>تعداد 4 كارگاه‌ آموزشي مهارتهاي رواني </a:t>
            </a:r>
            <a:r>
              <a:rPr lang="fa-IR" sz="2600" b="1" dirty="0" smtClean="0">
                <a:solidFill>
                  <a:srgbClr val="315F2F"/>
                </a:solidFill>
                <a:cs typeface="B Nazanin" pitchFamily="2" charset="-78"/>
              </a:rPr>
              <a:t>مخصوص مربيان تيم‌ملي</a:t>
            </a:r>
          </a:p>
          <a:p>
            <a:pPr marL="357188" lvl="0" indent="-357188" algn="just" rtl="1"/>
            <a:endParaRPr lang="en-US" sz="800" b="1" dirty="0" smtClean="0">
              <a:solidFill>
                <a:srgbClr val="315F2F"/>
              </a:solidFill>
              <a:cs typeface="B Nazanin" pitchFamily="2" charset="-78"/>
            </a:endParaRPr>
          </a:p>
          <a:p>
            <a:pPr marL="357188" lvl="0" indent="-357188" algn="just" rtl="1">
              <a:buFont typeface="Wingdings" pitchFamily="2" charset="2"/>
              <a:buChar char="ü"/>
            </a:pPr>
            <a:r>
              <a:rPr lang="fa-IR" sz="2600" b="1" dirty="0" smtClean="0">
                <a:solidFill>
                  <a:srgbClr val="315F2F"/>
                </a:solidFill>
                <a:cs typeface="B Nazanin" pitchFamily="2" charset="-78"/>
              </a:rPr>
              <a:t>چاپ و توزيع </a:t>
            </a:r>
            <a:r>
              <a:rPr lang="fa-IR" sz="2600" b="1" dirty="0" smtClean="0">
                <a:solidFill>
                  <a:srgbClr val="C00000"/>
                </a:solidFill>
                <a:cs typeface="B Nazanin" pitchFamily="2" charset="-78"/>
              </a:rPr>
              <a:t>7 بروشور و بولتن </a:t>
            </a:r>
            <a:r>
              <a:rPr lang="fa-IR" sz="2600" b="1" dirty="0" smtClean="0">
                <a:solidFill>
                  <a:srgbClr val="315F2F"/>
                </a:solidFill>
                <a:cs typeface="B Nazanin" pitchFamily="2" charset="-78"/>
              </a:rPr>
              <a:t>آموزشي مهارتهاي رواني در اردوهاي تيم ملي</a:t>
            </a:r>
          </a:p>
          <a:p>
            <a:pPr marL="357188" lvl="0" indent="-357188" algn="just" rtl="1">
              <a:buFont typeface="Wingdings" pitchFamily="2" charset="2"/>
              <a:buChar char="ü"/>
            </a:pPr>
            <a:endParaRPr lang="en-US" sz="800" b="1" dirty="0" smtClean="0">
              <a:solidFill>
                <a:srgbClr val="315F2F"/>
              </a:solidFill>
              <a:cs typeface="B Nazanin" pitchFamily="2" charset="-78"/>
            </a:endParaRPr>
          </a:p>
          <a:p>
            <a:pPr marL="357188" lvl="0" indent="-357188" algn="just" rtl="1">
              <a:buFont typeface="Wingdings" pitchFamily="2" charset="2"/>
              <a:buChar char="ü"/>
            </a:pPr>
            <a:r>
              <a:rPr lang="fa-IR" sz="2600" b="1" dirty="0" smtClean="0">
                <a:solidFill>
                  <a:srgbClr val="315F2F"/>
                </a:solidFill>
                <a:cs typeface="B Nazanin" pitchFamily="2" charset="-78"/>
              </a:rPr>
              <a:t>چاپ و توزيع تعداد </a:t>
            </a:r>
            <a:r>
              <a:rPr lang="fa-IR" sz="2600" b="1" dirty="0" smtClean="0">
                <a:solidFill>
                  <a:srgbClr val="C00000"/>
                </a:solidFill>
                <a:cs typeface="B Nazanin" pitchFamily="2" charset="-78"/>
              </a:rPr>
              <a:t>9 تک آموز روانشناسي </a:t>
            </a:r>
            <a:r>
              <a:rPr lang="fa-IR" sz="2600" b="1" dirty="0" smtClean="0">
                <a:solidFill>
                  <a:srgbClr val="315F2F"/>
                </a:solidFill>
                <a:cs typeface="B Nazanin" pitchFamily="2" charset="-78"/>
              </a:rPr>
              <a:t>در اردوهاي تيم ملي</a:t>
            </a:r>
            <a:endParaRPr lang="en-US" sz="2600" b="1" dirty="0" smtClean="0">
              <a:solidFill>
                <a:srgbClr val="315F2F"/>
              </a:solidFill>
              <a:cs typeface="B Nazanin"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57167"/>
            <a:ext cx="7772400" cy="1000132"/>
          </a:xfrm>
        </p:spPr>
        <p:txBody>
          <a:bodyPr/>
          <a:lstStyle/>
          <a:p>
            <a:pPr algn="ctr" fontAlgn="auto">
              <a:spcAft>
                <a:spcPts val="0"/>
              </a:spcAft>
              <a:defRPr/>
            </a:pPr>
            <a:r>
              <a:rPr lang="fa-IR" sz="2800" dirty="0">
                <a:solidFill>
                  <a:srgbClr val="315F2F"/>
                </a:solidFill>
                <a:cs typeface="B Mitra" pitchFamily="2" charset="-78"/>
              </a:rPr>
              <a:t>جايگاه كاروان ورزشي جمهوري اسلامي ايران در بازيهاي آسيايي پس از انقلاب اسلامي</a:t>
            </a:r>
            <a:endParaRPr lang="en-US" sz="2800" dirty="0">
              <a:solidFill>
                <a:srgbClr val="315F2F"/>
              </a:solidFill>
              <a:cs typeface="B Mitra" pitchFamily="2" charset="-78"/>
            </a:endParaRPr>
          </a:p>
        </p:txBody>
      </p:sp>
      <p:graphicFrame>
        <p:nvGraphicFramePr>
          <p:cNvPr id="4" name="Chart 3"/>
          <p:cNvGraphicFramePr/>
          <p:nvPr/>
        </p:nvGraphicFramePr>
        <p:xfrm>
          <a:off x="642910" y="1571612"/>
          <a:ext cx="7786742" cy="45479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714488"/>
            <a:ext cx="8229600" cy="4525963"/>
          </a:xfrm>
        </p:spPr>
        <p:txBody>
          <a:bodyPr>
            <a:normAutofit fontScale="92500" lnSpcReduction="10000"/>
          </a:bodyPr>
          <a:lstStyle/>
          <a:p>
            <a:pPr marL="624078" indent="-514350" algn="r" rtl="1">
              <a:buClr>
                <a:srgbClr val="315F2F"/>
              </a:buClr>
              <a:buSzPct val="80000"/>
              <a:buAutoNum type="arabicParenR"/>
            </a:pPr>
            <a:r>
              <a:rPr lang="fa-IR" b="1" dirty="0" smtClean="0">
                <a:solidFill>
                  <a:srgbClr val="315F2F"/>
                </a:solidFill>
                <a:cs typeface="B Mitra" pitchFamily="2" charset="-78"/>
              </a:rPr>
              <a:t>جلسات هیئت اجرایی</a:t>
            </a:r>
          </a:p>
          <a:p>
            <a:pPr marL="624078" indent="-514350" algn="r" rtl="1">
              <a:buClr>
                <a:srgbClr val="315F2F"/>
              </a:buClr>
              <a:buSzPct val="80000"/>
              <a:buAutoNum type="arabicParenR"/>
            </a:pPr>
            <a:r>
              <a:rPr lang="fa-IR" b="1" dirty="0" smtClean="0">
                <a:solidFill>
                  <a:srgbClr val="315F2F"/>
                </a:solidFill>
                <a:cs typeface="B Mitra" pitchFamily="2" charset="-78"/>
              </a:rPr>
              <a:t>کمیسیون های فعال کمیته المپیک و اعضاء آنها</a:t>
            </a:r>
          </a:p>
          <a:p>
            <a:pPr marL="624078" indent="-514350" algn="r" rtl="1">
              <a:buClr>
                <a:srgbClr val="315F2F"/>
              </a:buClr>
              <a:buSzPct val="80000"/>
              <a:buAutoNum type="arabicParenR"/>
            </a:pPr>
            <a:r>
              <a:rPr lang="fa-IR" b="1" dirty="0" smtClean="0">
                <a:solidFill>
                  <a:srgbClr val="315F2F"/>
                </a:solidFill>
                <a:cs typeface="B Mitra" pitchFamily="2" charset="-78"/>
              </a:rPr>
              <a:t>تقویم فعالیت های آتی کمیته ملی المپیک</a:t>
            </a:r>
          </a:p>
          <a:p>
            <a:pPr marL="624078" indent="-514350" algn="r" rtl="1">
              <a:buClr>
                <a:srgbClr val="315F2F"/>
              </a:buClr>
              <a:buSzPct val="80000"/>
              <a:buAutoNum type="arabicParenR"/>
            </a:pPr>
            <a:r>
              <a:rPr lang="fa-IR" b="1" dirty="0" smtClean="0">
                <a:solidFill>
                  <a:srgbClr val="315F2F"/>
                </a:solidFill>
                <a:cs typeface="B Mitra" pitchFamily="2" charset="-78"/>
              </a:rPr>
              <a:t>فعالیت های بخش بین الملل </a:t>
            </a:r>
          </a:p>
          <a:p>
            <a:pPr marL="624078" indent="-514350" algn="r" rtl="1">
              <a:buClr>
                <a:srgbClr val="315F2F"/>
              </a:buClr>
              <a:buSzPct val="80000"/>
              <a:buAutoNum type="arabicParenR"/>
            </a:pPr>
            <a:r>
              <a:rPr lang="fa-IR" b="1" dirty="0" smtClean="0">
                <a:solidFill>
                  <a:srgbClr val="315F2F"/>
                </a:solidFill>
                <a:cs typeface="B Mitra" pitchFamily="2" charset="-78"/>
              </a:rPr>
              <a:t>فعالیت های تدارکاتی بازیهای آسیایی و المپیک</a:t>
            </a:r>
          </a:p>
          <a:p>
            <a:pPr marL="624078" indent="-514350" algn="r" rtl="1">
              <a:buClr>
                <a:srgbClr val="315F2F"/>
              </a:buClr>
              <a:buSzPct val="80000"/>
              <a:buAutoNum type="arabicParenR"/>
            </a:pPr>
            <a:r>
              <a:rPr lang="fa-IR" b="1" dirty="0" smtClean="0">
                <a:solidFill>
                  <a:srgbClr val="315F2F"/>
                </a:solidFill>
                <a:cs typeface="B Mitra" pitchFamily="2" charset="-78"/>
              </a:rPr>
              <a:t>مراسم و رویدادهای برگزارشده </a:t>
            </a:r>
          </a:p>
          <a:p>
            <a:pPr marL="624078" indent="-514350" algn="r" rtl="1">
              <a:buClr>
                <a:srgbClr val="315F2F"/>
              </a:buClr>
              <a:buSzPct val="80000"/>
              <a:buAutoNum type="arabicParenR"/>
            </a:pPr>
            <a:r>
              <a:rPr lang="fa-IR" b="1" dirty="0" smtClean="0">
                <a:solidFill>
                  <a:srgbClr val="315F2F"/>
                </a:solidFill>
                <a:cs typeface="B Mitra" pitchFamily="2" charset="-78"/>
              </a:rPr>
              <a:t>عملکرد بخش آموزش، پژوهش و همبستگی المپیک</a:t>
            </a:r>
          </a:p>
          <a:p>
            <a:pPr marL="624078" indent="-514350" algn="r" rtl="1">
              <a:buClr>
                <a:srgbClr val="315F2F"/>
              </a:buClr>
              <a:buSzPct val="80000"/>
              <a:buFont typeface="Wingdings 3"/>
              <a:buAutoNum type="arabicParenR"/>
            </a:pPr>
            <a:r>
              <a:rPr lang="fa-IR" b="1" dirty="0" smtClean="0">
                <a:solidFill>
                  <a:srgbClr val="315F2F"/>
                </a:solidFill>
                <a:cs typeface="B Mitra" pitchFamily="2" charset="-78"/>
              </a:rPr>
              <a:t>عملکرد تشریفات و اعزام ها</a:t>
            </a:r>
          </a:p>
          <a:p>
            <a:pPr marL="624078" indent="-514350" algn="r" rtl="1">
              <a:buClr>
                <a:srgbClr val="315F2F"/>
              </a:buClr>
              <a:buSzPct val="80000"/>
              <a:buAutoNum type="arabicParenR"/>
            </a:pPr>
            <a:r>
              <a:rPr lang="fa-IR" b="1" dirty="0" smtClean="0">
                <a:solidFill>
                  <a:srgbClr val="315F2F"/>
                </a:solidFill>
                <a:cs typeface="B Mitra" pitchFamily="2" charset="-78"/>
              </a:rPr>
              <a:t>عملکرد امور اداری</a:t>
            </a:r>
          </a:p>
          <a:p>
            <a:pPr marL="624078" indent="-514350" algn="r" rtl="1">
              <a:buClr>
                <a:srgbClr val="315F2F"/>
              </a:buClr>
              <a:buSzPct val="80000"/>
              <a:buAutoNum type="arabicParenR"/>
            </a:pPr>
            <a:r>
              <a:rPr lang="fa-IR" b="1" dirty="0" smtClean="0">
                <a:solidFill>
                  <a:srgbClr val="315F2F"/>
                </a:solidFill>
                <a:cs typeface="B Mitra" pitchFamily="2" charset="-78"/>
              </a:rPr>
              <a:t>عملکرد دبیرخانه</a:t>
            </a:r>
          </a:p>
          <a:p>
            <a:pPr marL="624078" indent="-514350" algn="r" rtl="1">
              <a:buClr>
                <a:srgbClr val="315F2F"/>
              </a:buClr>
              <a:buSzPct val="80000"/>
              <a:buAutoNum type="arabicParenR"/>
            </a:pPr>
            <a:r>
              <a:rPr lang="fa-IR" b="1" dirty="0" smtClean="0">
                <a:solidFill>
                  <a:srgbClr val="315F2F"/>
                </a:solidFill>
                <a:cs typeface="B Mitra" pitchFamily="2" charset="-78"/>
              </a:rPr>
              <a:t>اهم فعالیت های آکادمی ملی المپیک و پارالمپیک</a:t>
            </a:r>
          </a:p>
          <a:p>
            <a:pPr marL="624078" indent="-514350" algn="r" rtl="1">
              <a:buAutoNum type="arabicParenR"/>
            </a:pPr>
            <a:endParaRPr lang="en-US" dirty="0"/>
          </a:p>
        </p:txBody>
      </p:sp>
      <p:sp>
        <p:nvSpPr>
          <p:cNvPr id="3" name="Title 2"/>
          <p:cNvSpPr>
            <a:spLocks noGrp="1"/>
          </p:cNvSpPr>
          <p:nvPr>
            <p:ph type="title"/>
          </p:nvPr>
        </p:nvSpPr>
        <p:spPr>
          <a:xfrm>
            <a:off x="428596" y="428604"/>
            <a:ext cx="8229600" cy="1143000"/>
          </a:xfrm>
        </p:spPr>
        <p:txBody>
          <a:bodyPr>
            <a:normAutofit/>
          </a:bodyPr>
          <a:lstStyle/>
          <a:p>
            <a:pPr algn="ctr" rtl="1"/>
            <a:r>
              <a:rPr lang="fa-IR" sz="3200" b="0" dirty="0" smtClean="0">
                <a:solidFill>
                  <a:srgbClr val="C00000"/>
                </a:solidFill>
                <a:cs typeface="B Titr" pitchFamily="2" charset="-78"/>
              </a:rPr>
              <a:t>فهـرست</a:t>
            </a:r>
            <a:endParaRPr lang="en-US" sz="3200" b="0"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rtl="1" fontAlgn="auto">
              <a:spcAft>
                <a:spcPts val="0"/>
              </a:spcAft>
              <a:defRPr/>
            </a:pPr>
            <a:r>
              <a:rPr lang="fa-IR" sz="2800" dirty="0" smtClean="0">
                <a:solidFill>
                  <a:srgbClr val="315F2F"/>
                </a:solidFill>
                <a:cs typeface="B Mitra" pitchFamily="2" charset="-78"/>
              </a:rPr>
              <a:t>تعداد مدالهاي كسب شده كاروان جمهوري اسلامي ايران در بازيهاي آسيايي پس از انقلاب اسلامي</a:t>
            </a:r>
            <a:endParaRPr lang="en-US" sz="2800" dirty="0">
              <a:solidFill>
                <a:srgbClr val="315F2F"/>
              </a:solidFill>
              <a:cs typeface="B Mitra" pitchFamily="2" charset="-78"/>
            </a:endParaRPr>
          </a:p>
        </p:txBody>
      </p:sp>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00166" y="285728"/>
          <a:ext cx="7215239" cy="6323140"/>
        </p:xfrm>
        <a:graphic>
          <a:graphicData uri="http://schemas.openxmlformats.org/drawingml/2006/table">
            <a:tbl>
              <a:tblPr rtl="1">
                <a:tableStyleId>{775DCB02-9BB8-47FD-8907-85C794F793BA}</a:tableStyleId>
              </a:tblPr>
              <a:tblGrid>
                <a:gridCol w="436160"/>
                <a:gridCol w="1191559"/>
                <a:gridCol w="811399"/>
                <a:gridCol w="898860"/>
                <a:gridCol w="1443597"/>
                <a:gridCol w="885818"/>
                <a:gridCol w="771520"/>
                <a:gridCol w="776326"/>
              </a:tblGrid>
              <a:tr h="285752">
                <a:tc rowSpan="2">
                  <a:txBody>
                    <a:bodyPr/>
                    <a:lstStyle/>
                    <a:p>
                      <a:pPr algn="ctr" rtl="1">
                        <a:lnSpc>
                          <a:spcPct val="115000"/>
                        </a:lnSpc>
                        <a:spcAft>
                          <a:spcPts val="0"/>
                        </a:spcAft>
                      </a:pPr>
                      <a:r>
                        <a:rPr lang="fa-IR" sz="1000" b="1" dirty="0">
                          <a:solidFill>
                            <a:schemeClr val="bg1"/>
                          </a:solidFill>
                          <a:cs typeface="B Mitra" pitchFamily="2" charset="-78"/>
                        </a:rPr>
                        <a:t>رديف</a:t>
                      </a:r>
                      <a:endParaRPr lang="en-US" sz="1000" b="1" dirty="0">
                        <a:solidFill>
                          <a:schemeClr val="bg1"/>
                        </a:solidFill>
                        <a:latin typeface="Calibri"/>
                        <a:ea typeface="Calibri"/>
                        <a:cs typeface="B Mitra" pitchFamily="2" charset="-78"/>
                      </a:endParaRPr>
                    </a:p>
                  </a:txBody>
                  <a:tcPr marL="36674" marR="36674" marT="0" marB="0" anchor="ctr">
                    <a:lnB w="28575"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rtl="1">
                        <a:lnSpc>
                          <a:spcPct val="115000"/>
                        </a:lnSpc>
                        <a:spcAft>
                          <a:spcPts val="0"/>
                        </a:spcAft>
                      </a:pPr>
                      <a:r>
                        <a:rPr lang="ar-SA" sz="1400" b="1" dirty="0">
                          <a:solidFill>
                            <a:schemeClr val="bg1"/>
                          </a:solidFill>
                          <a:cs typeface="B Mitra" pitchFamily="2" charset="-78"/>
                        </a:rPr>
                        <a:t>نام رشته</a:t>
                      </a:r>
                      <a:endParaRPr lang="en-US" sz="1400" b="1" dirty="0">
                        <a:solidFill>
                          <a:schemeClr val="bg1"/>
                        </a:solidFill>
                        <a:latin typeface="Calibri"/>
                        <a:ea typeface="Calibri"/>
                        <a:cs typeface="B Mitra" pitchFamily="2" charset="-78"/>
                      </a:endParaRPr>
                    </a:p>
                  </a:txBody>
                  <a:tcPr marL="36674" marR="36674" marT="0" marB="0" anchor="ctr">
                    <a:lnB w="12700" cap="flat" cmpd="sng" algn="ctr">
                      <a:solidFill>
                        <a:schemeClr val="bg1"/>
                      </a:solidFill>
                      <a:prstDash val="solid"/>
                      <a:round/>
                      <a:headEnd type="none" w="med" len="med"/>
                      <a:tailEnd type="none" w="med" len="med"/>
                    </a:lnB>
                    <a:solidFill>
                      <a:schemeClr val="accent1">
                        <a:lumMod val="75000"/>
                      </a:schemeClr>
                    </a:solidFill>
                  </a:tcPr>
                </a:tc>
                <a:tc gridSpan="3">
                  <a:txBody>
                    <a:bodyPr/>
                    <a:lstStyle/>
                    <a:p>
                      <a:pPr algn="ctr" rtl="1">
                        <a:lnSpc>
                          <a:spcPct val="115000"/>
                        </a:lnSpc>
                        <a:spcAft>
                          <a:spcPts val="0"/>
                        </a:spcAft>
                      </a:pPr>
                      <a:r>
                        <a:rPr lang="ar-SA" sz="1000" dirty="0">
                          <a:solidFill>
                            <a:schemeClr val="bg1"/>
                          </a:solidFill>
                          <a:cs typeface="B Titr" pitchFamily="2" charset="-78"/>
                        </a:rPr>
                        <a:t>بازيهاي آسيايي 2006 دوحه</a:t>
                      </a:r>
                      <a:endParaRPr lang="en-US" sz="1000" b="1" dirty="0">
                        <a:solidFill>
                          <a:schemeClr val="bg1"/>
                        </a:solidFill>
                        <a:latin typeface="Calibri"/>
                        <a:ea typeface="Calibri"/>
                        <a:cs typeface="B Titr" pitchFamily="2" charset="-78"/>
                      </a:endParaRPr>
                    </a:p>
                  </a:txBody>
                  <a:tcPr marL="36674" marR="36674" marT="0" marB="0" anchor="ctr">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gridSpan="3">
                  <a:txBody>
                    <a:bodyPr/>
                    <a:lstStyle/>
                    <a:p>
                      <a:pPr algn="ctr" rtl="1">
                        <a:lnSpc>
                          <a:spcPct val="115000"/>
                        </a:lnSpc>
                        <a:spcAft>
                          <a:spcPts val="0"/>
                        </a:spcAft>
                      </a:pPr>
                      <a:r>
                        <a:rPr lang="ar-SA" sz="800" dirty="0">
                          <a:solidFill>
                            <a:schemeClr val="bg1"/>
                          </a:solidFill>
                          <a:cs typeface="B Titr" pitchFamily="2" charset="-78"/>
                        </a:rPr>
                        <a:t>بازيهاي آسيايي 2010 </a:t>
                      </a:r>
                      <a:r>
                        <a:rPr lang="ar-SA" sz="800" dirty="0" smtClean="0">
                          <a:solidFill>
                            <a:schemeClr val="bg1"/>
                          </a:solidFill>
                          <a:cs typeface="B Titr" pitchFamily="2" charset="-78"/>
                        </a:rPr>
                        <a:t>گوانگ</a:t>
                      </a:r>
                      <a:r>
                        <a:rPr lang="fa-IR" sz="800" dirty="0" smtClean="0">
                          <a:solidFill>
                            <a:schemeClr val="bg1"/>
                          </a:solidFill>
                          <a:cs typeface="B Titr" pitchFamily="2" charset="-78"/>
                        </a:rPr>
                        <a:t>جو</a:t>
                      </a:r>
                      <a:endParaRPr lang="en-US" sz="600" dirty="0">
                        <a:solidFill>
                          <a:schemeClr val="bg1"/>
                        </a:solidFill>
                        <a:latin typeface="Calibri"/>
                        <a:ea typeface="Calibri"/>
                        <a:cs typeface="B Titr" pitchFamily="2" charset="-78"/>
                      </a:endParaRPr>
                    </a:p>
                  </a:txBody>
                  <a:tcPr marL="36674" marR="36674" marT="0" marB="0" anchor="ctr">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r>
              <a:tr h="142876">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ar-SA" sz="1000" b="1" dirty="0">
                          <a:solidFill>
                            <a:schemeClr val="bg1"/>
                          </a:solidFill>
                          <a:cs typeface="B Mitra" pitchFamily="2" charset="-78"/>
                        </a:rPr>
                        <a:t>پيش‌بيني فدراسيون</a:t>
                      </a:r>
                      <a:endParaRPr lang="en-US" sz="1000" b="1" dirty="0">
                        <a:solidFill>
                          <a:schemeClr val="bg1"/>
                        </a:solidFill>
                        <a:latin typeface="Calibri"/>
                        <a:ea typeface="Calibri"/>
                        <a:cs typeface="B Mitra" pitchFamily="2" charset="-78"/>
                      </a:endParaRPr>
                    </a:p>
                  </a:txBody>
                  <a:tcPr marL="36674" marR="3667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rtl="1">
                        <a:lnSpc>
                          <a:spcPct val="115000"/>
                        </a:lnSpc>
                        <a:spcAft>
                          <a:spcPts val="0"/>
                        </a:spcAft>
                      </a:pPr>
                      <a:r>
                        <a:rPr lang="ar-SA" sz="1000" b="1" dirty="0">
                          <a:solidFill>
                            <a:schemeClr val="bg1"/>
                          </a:solidFill>
                          <a:cs typeface="B Mitra" pitchFamily="2" charset="-78"/>
                        </a:rPr>
                        <a:t>جمع بندي ستاد</a:t>
                      </a:r>
                      <a:endParaRPr lang="en-US" sz="1000" b="1" dirty="0">
                        <a:solidFill>
                          <a:schemeClr val="bg1"/>
                        </a:solidFill>
                        <a:latin typeface="Calibri"/>
                        <a:ea typeface="Calibri"/>
                        <a:cs typeface="B Mitra" pitchFamily="2" charset="-78"/>
                      </a:endParaRPr>
                    </a:p>
                  </a:txBody>
                  <a:tcPr marL="36674" marR="3667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rtl="1">
                        <a:lnSpc>
                          <a:spcPct val="115000"/>
                        </a:lnSpc>
                        <a:spcAft>
                          <a:spcPts val="0"/>
                        </a:spcAft>
                      </a:pPr>
                      <a:r>
                        <a:rPr lang="ar-SA" sz="1000" b="1" dirty="0">
                          <a:solidFill>
                            <a:schemeClr val="bg1"/>
                          </a:solidFill>
                          <a:cs typeface="B Mitra" pitchFamily="2" charset="-78"/>
                        </a:rPr>
                        <a:t>مدال كسب شده</a:t>
                      </a:r>
                      <a:endParaRPr lang="en-US" sz="1000" b="1" dirty="0">
                        <a:solidFill>
                          <a:schemeClr val="bg1"/>
                        </a:solidFill>
                        <a:latin typeface="Calibri"/>
                        <a:ea typeface="Calibri"/>
                        <a:cs typeface="B Mitra" pitchFamily="2" charset="-78"/>
                      </a:endParaRPr>
                    </a:p>
                  </a:txBody>
                  <a:tcPr marL="36674" marR="3667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rtl="1">
                        <a:lnSpc>
                          <a:spcPct val="115000"/>
                        </a:lnSpc>
                        <a:spcAft>
                          <a:spcPts val="0"/>
                        </a:spcAft>
                      </a:pPr>
                      <a:r>
                        <a:rPr lang="ar-SA" sz="1000" b="1" dirty="0">
                          <a:solidFill>
                            <a:schemeClr val="bg1"/>
                          </a:solidFill>
                          <a:cs typeface="B Mitra" pitchFamily="2" charset="-78"/>
                        </a:rPr>
                        <a:t>پيش‌بيني فدراسيون</a:t>
                      </a:r>
                      <a:endParaRPr lang="en-US" sz="1000" b="1" dirty="0">
                        <a:solidFill>
                          <a:schemeClr val="bg1"/>
                        </a:solidFill>
                        <a:latin typeface="Calibri"/>
                        <a:ea typeface="Calibri"/>
                        <a:cs typeface="B Mitra" pitchFamily="2" charset="-78"/>
                      </a:endParaRPr>
                    </a:p>
                  </a:txBody>
                  <a:tcPr marL="36674" marR="3667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rtl="1">
                        <a:lnSpc>
                          <a:spcPct val="115000"/>
                        </a:lnSpc>
                        <a:spcAft>
                          <a:spcPts val="0"/>
                        </a:spcAft>
                      </a:pPr>
                      <a:r>
                        <a:rPr lang="ar-SA" sz="1000" b="1" dirty="0">
                          <a:solidFill>
                            <a:schemeClr val="bg1"/>
                          </a:solidFill>
                          <a:cs typeface="B Mitra" pitchFamily="2" charset="-78"/>
                        </a:rPr>
                        <a:t>جمع بندي ستاد</a:t>
                      </a:r>
                      <a:endParaRPr lang="en-US" sz="1000" b="1" dirty="0">
                        <a:solidFill>
                          <a:schemeClr val="bg1"/>
                        </a:solidFill>
                        <a:latin typeface="Calibri"/>
                        <a:ea typeface="Calibri"/>
                        <a:cs typeface="B Mitra" pitchFamily="2" charset="-78"/>
                      </a:endParaRPr>
                    </a:p>
                  </a:txBody>
                  <a:tcPr marL="36674" marR="3667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rtl="1">
                        <a:lnSpc>
                          <a:spcPct val="115000"/>
                        </a:lnSpc>
                        <a:spcAft>
                          <a:spcPts val="0"/>
                        </a:spcAft>
                      </a:pPr>
                      <a:r>
                        <a:rPr lang="ar-SA" sz="1000" b="1" dirty="0">
                          <a:solidFill>
                            <a:schemeClr val="bg1"/>
                          </a:solidFill>
                          <a:cs typeface="B Mitra" pitchFamily="2" charset="-78"/>
                        </a:rPr>
                        <a:t>مدال كسب شده</a:t>
                      </a:r>
                      <a:endParaRPr lang="en-US" sz="1000" b="1" dirty="0">
                        <a:solidFill>
                          <a:schemeClr val="bg1"/>
                        </a:solidFill>
                        <a:latin typeface="Calibri"/>
                        <a:ea typeface="Calibri"/>
                        <a:cs typeface="B Mitra" pitchFamily="2" charset="-78"/>
                      </a:endParaRPr>
                    </a:p>
                  </a:txBody>
                  <a:tcPr marL="36674" marR="36674" marT="0" marB="0" anchor="ct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237181">
                <a:tc>
                  <a:txBody>
                    <a:bodyPr/>
                    <a:lstStyle/>
                    <a:p>
                      <a:pPr algn="ctr" rtl="1">
                        <a:lnSpc>
                          <a:spcPct val="150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وزنه برداري</a:t>
                      </a:r>
                      <a:endParaRPr lang="en-US" sz="1000" b="1" dirty="0">
                        <a:solidFill>
                          <a:schemeClr val="tx1"/>
                        </a:solidFill>
                        <a:latin typeface="Calibri"/>
                        <a:ea typeface="Calibri"/>
                        <a:cs typeface="B Mitra" pitchFamily="2" charset="-78"/>
                      </a:endParaRPr>
                    </a:p>
                  </a:txBody>
                  <a:tcPr marL="36674" marR="36674" marT="0" marB="0">
                    <a:lnT w="12700" cap="flat" cmpd="sng" algn="ctr">
                      <a:solidFill>
                        <a:schemeClr val="bg1"/>
                      </a:solidFill>
                      <a:prstDash val="solid"/>
                      <a:round/>
                      <a:headEnd type="none" w="med" len="med"/>
                      <a:tailEnd type="none" w="med" len="med"/>
                    </a:lnT>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3</a:t>
                      </a:r>
                      <a:endParaRPr lang="en-US" sz="1000" b="1" dirty="0">
                        <a:solidFill>
                          <a:schemeClr val="tx1"/>
                        </a:solidFill>
                        <a:latin typeface="Calibri"/>
                        <a:ea typeface="Calibri"/>
                        <a:cs typeface="B Mitra" pitchFamily="2" charset="-78"/>
                      </a:endParaRPr>
                    </a:p>
                  </a:txBody>
                  <a:tcPr marL="36674" marR="36674" marT="0" marB="0">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lnT w="12700" cap="flat" cmpd="sng" algn="ctr">
                      <a:solidFill>
                        <a:schemeClr val="bg1"/>
                      </a:solidFill>
                      <a:prstDash val="solid"/>
                      <a:round/>
                      <a:headEnd type="none" w="med" len="med"/>
                      <a:tailEnd type="none" w="med" len="med"/>
                    </a:lnT>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 طلا</a:t>
                      </a:r>
                      <a:endParaRPr lang="en-US" sz="1000" b="1" dirty="0">
                        <a:solidFill>
                          <a:schemeClr val="tx1"/>
                        </a:solidFill>
                        <a:latin typeface="Calibri"/>
                        <a:ea typeface="Calibri"/>
                        <a:cs typeface="B Mitra" pitchFamily="2" charset="-78"/>
                      </a:endParaRPr>
                    </a:p>
                  </a:txBody>
                  <a:tcPr marL="36674" marR="36674" marT="0" marB="0">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8</a:t>
                      </a:r>
                      <a:endParaRPr lang="en-US" sz="1000" b="1" dirty="0">
                        <a:solidFill>
                          <a:schemeClr val="tx1"/>
                        </a:solidFill>
                        <a:latin typeface="Calibri"/>
                        <a:ea typeface="Calibri"/>
                        <a:cs typeface="B Mitra" pitchFamily="2" charset="-78"/>
                      </a:endParaRPr>
                    </a:p>
                  </a:txBody>
                  <a:tcPr marL="36674" marR="36674" marT="0" marB="0">
                    <a:lnT w="12700" cap="flat" cmpd="sng" algn="ctr">
                      <a:solidFill>
                        <a:schemeClr val="bg1"/>
                      </a:solidFill>
                      <a:prstDash val="solid"/>
                      <a:round/>
                      <a:headEnd type="none" w="med" len="med"/>
                      <a:tailEnd type="none" w="med" len="med"/>
                    </a:lnT>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1-2</a:t>
                      </a:r>
                      <a:endParaRPr lang="en-US" sz="1000" b="1" dirty="0">
                        <a:solidFill>
                          <a:schemeClr val="tx1"/>
                        </a:solidFill>
                        <a:latin typeface="Calibri"/>
                        <a:ea typeface="Calibri"/>
                        <a:cs typeface="B Mitra" pitchFamily="2" charset="-78"/>
                      </a:endParaRPr>
                    </a:p>
                  </a:txBody>
                  <a:tcPr marL="36674" marR="36674" marT="0" marB="0">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lnT w="12700" cap="flat" cmpd="sng" algn="ctr">
                      <a:solidFill>
                        <a:schemeClr val="bg1"/>
                      </a:solidFill>
                      <a:prstDash val="solid"/>
                      <a:round/>
                      <a:headEnd type="none" w="med" len="med"/>
                      <a:tailEnd type="none" w="med" len="med"/>
                    </a:lnT>
                    <a:solidFill>
                      <a:srgbClr val="FFFF99"/>
                    </a:solidFill>
                  </a:tcPr>
                </a:tc>
              </a:tr>
              <a:tr h="309251">
                <a:tc>
                  <a:txBody>
                    <a:bodyPr/>
                    <a:lstStyle/>
                    <a:p>
                      <a:pPr algn="ctr" rtl="1">
                        <a:lnSpc>
                          <a:spcPct val="150000"/>
                        </a:lnSpc>
                        <a:spcAft>
                          <a:spcPts val="0"/>
                        </a:spcAft>
                      </a:pPr>
                      <a:r>
                        <a:rPr lang="ar-SA" sz="1000" b="1" dirty="0">
                          <a:solidFill>
                            <a:schemeClr val="tx1"/>
                          </a:solidFill>
                          <a:cs typeface="B Mitra" pitchFamily="2" charset="-78"/>
                        </a:rPr>
                        <a:t>2</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تكواندو</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5</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8</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 طلا- 2 نقره- 5 برنز (8 مدال)</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8</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6-8</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53653">
                <a:tc>
                  <a:txBody>
                    <a:bodyPr/>
                    <a:lstStyle/>
                    <a:p>
                      <a:pPr algn="ctr" rtl="1">
                        <a:lnSpc>
                          <a:spcPct val="150000"/>
                        </a:lnSpc>
                        <a:spcAft>
                          <a:spcPts val="0"/>
                        </a:spcAft>
                      </a:pPr>
                      <a:r>
                        <a:rPr lang="ar-SA" sz="1000" b="1" dirty="0">
                          <a:solidFill>
                            <a:schemeClr val="tx1"/>
                          </a:solidFill>
                          <a:cs typeface="B Mitra" pitchFamily="2" charset="-78"/>
                        </a:rPr>
                        <a:t>3</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دو و ميداني</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2</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2</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 طلا- 1 برنز (2 مدال)</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6</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4-5</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4</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واليبال</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ششم</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5</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واليبال ساحلي</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شركت نكرد</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6</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بسكتبال</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 برنز</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7</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شنا</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مدال كسب نكرد</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8</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شيرجه</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شركت نكرد</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9</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واترپلو</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چهارم</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70684">
                <a:tc>
                  <a:txBody>
                    <a:bodyPr/>
                    <a:lstStyle/>
                    <a:p>
                      <a:pPr algn="ctr" rtl="1">
                        <a:lnSpc>
                          <a:spcPct val="150000"/>
                        </a:lnSpc>
                        <a:spcAft>
                          <a:spcPts val="0"/>
                        </a:spcAft>
                      </a:pPr>
                      <a:r>
                        <a:rPr lang="ar-SA" sz="1000" b="1" dirty="0">
                          <a:solidFill>
                            <a:schemeClr val="tx1"/>
                          </a:solidFill>
                          <a:cs typeface="B Mitra" pitchFamily="2" charset="-78"/>
                        </a:rPr>
                        <a:t>10</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كشتي آزاد- فرنگي</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10</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8-10</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4 طلا- 5 نقره- 1 </a:t>
                      </a:r>
                      <a:r>
                        <a:rPr lang="ar-SA" sz="1000" b="1" dirty="0" smtClean="0">
                          <a:solidFill>
                            <a:schemeClr val="tx1"/>
                          </a:solidFill>
                          <a:cs typeface="B Mitra" pitchFamily="2" charset="-78"/>
                        </a:rPr>
                        <a:t>برنز</a:t>
                      </a:r>
                      <a:endParaRPr lang="fa-IR" sz="1000" b="1" dirty="0" smtClean="0">
                        <a:solidFill>
                          <a:schemeClr val="tx1"/>
                        </a:solidFill>
                        <a:cs typeface="B Mitra" pitchFamily="2" charset="-78"/>
                      </a:endParaRPr>
                    </a:p>
                    <a:p>
                      <a:pPr algn="ctr" rtl="1">
                        <a:lnSpc>
                          <a:spcPct val="115000"/>
                        </a:lnSpc>
                        <a:spcAft>
                          <a:spcPts val="0"/>
                        </a:spcAft>
                      </a:pPr>
                      <a:r>
                        <a:rPr lang="ar-SA" sz="1000" b="1" dirty="0" smtClean="0">
                          <a:solidFill>
                            <a:schemeClr val="tx1"/>
                          </a:solidFill>
                          <a:cs typeface="B Mitra" pitchFamily="2" charset="-78"/>
                        </a:rPr>
                        <a:t>(</a:t>
                      </a:r>
                      <a:r>
                        <a:rPr lang="ar-SA" sz="1000" b="1" dirty="0">
                          <a:solidFill>
                            <a:schemeClr val="tx1"/>
                          </a:solidFill>
                          <a:cs typeface="B Mitra" pitchFamily="2" charset="-78"/>
                        </a:rPr>
                        <a:t>10 مدال)</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13</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9-11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r" rtl="1">
                        <a:lnSpc>
                          <a:spcPct val="115000"/>
                        </a:lnSpc>
                        <a:spcAft>
                          <a:spcPts val="0"/>
                        </a:spcAft>
                      </a:pPr>
                      <a:r>
                        <a:rPr lang="ar-SA" sz="1000" b="1" dirty="0">
                          <a:solidFill>
                            <a:schemeClr val="tx1"/>
                          </a:solidFill>
                          <a:cs typeface="B Mitra" pitchFamily="2" charset="-78"/>
                        </a:rPr>
                        <a:t>11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فوتبال</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 برنز</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12</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تيروكمان</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fa-IR" sz="1000" b="1" dirty="0" smtClean="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شركت نكرد</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4</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13</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كانو/ كاياك</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 نقره</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6</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2</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53030">
                <a:tc>
                  <a:txBody>
                    <a:bodyPr/>
                    <a:lstStyle/>
                    <a:p>
                      <a:pPr algn="ctr" rtl="1">
                        <a:lnSpc>
                          <a:spcPct val="150000"/>
                        </a:lnSpc>
                        <a:spcAft>
                          <a:spcPts val="0"/>
                        </a:spcAft>
                      </a:pPr>
                      <a:r>
                        <a:rPr lang="ar-SA" sz="1000" b="1" dirty="0">
                          <a:solidFill>
                            <a:schemeClr val="tx1"/>
                          </a:solidFill>
                          <a:cs typeface="B Mitra" pitchFamily="2" charset="-78"/>
                        </a:rPr>
                        <a:t>14</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قايقراني بادباني</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شركت نكرد</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en-US" sz="1000" b="1" dirty="0" smtClean="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15</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just" rtl="1">
                        <a:lnSpc>
                          <a:spcPct val="150000"/>
                        </a:lnSpc>
                        <a:spcAft>
                          <a:spcPts val="0"/>
                        </a:spcAft>
                      </a:pPr>
                      <a:r>
                        <a:rPr lang="ar-SA" sz="1000" b="1" dirty="0">
                          <a:solidFill>
                            <a:schemeClr val="tx1"/>
                          </a:solidFill>
                          <a:cs typeface="B Mitra" pitchFamily="2" charset="-78"/>
                        </a:rPr>
                        <a:t>روئينگ</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شركت نكرد</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5</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en-US" sz="1000" b="1" dirty="0" smtClean="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16</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50000"/>
                        </a:lnSpc>
                        <a:spcAft>
                          <a:spcPts val="0"/>
                        </a:spcAft>
                      </a:pPr>
                      <a:r>
                        <a:rPr lang="ar-SA" sz="1000" b="1" dirty="0">
                          <a:solidFill>
                            <a:schemeClr val="tx1"/>
                          </a:solidFill>
                          <a:cs typeface="B Mitra" pitchFamily="2" charset="-78"/>
                        </a:rPr>
                        <a:t>دراگون بوت</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شركت نكرد</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en-US" sz="1000" b="1" dirty="0" smtClean="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17</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50000"/>
                        </a:lnSpc>
                        <a:spcAft>
                          <a:spcPts val="0"/>
                        </a:spcAft>
                      </a:pPr>
                      <a:r>
                        <a:rPr lang="ar-SA" sz="1000" b="1" dirty="0">
                          <a:solidFill>
                            <a:schemeClr val="tx1"/>
                          </a:solidFill>
                          <a:cs typeface="B Mitra" pitchFamily="2" charset="-78"/>
                        </a:rPr>
                        <a:t>بوكس</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3-4</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2-4</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 طلا- 3 برنز(4 مدال)</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smtClean="0">
                          <a:solidFill>
                            <a:schemeClr val="tx1"/>
                          </a:solidFill>
                          <a:cs typeface="B Mitra" pitchFamily="2" charset="-78"/>
                        </a:rPr>
                        <a:t>4</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18</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50000"/>
                        </a:lnSpc>
                        <a:spcAft>
                          <a:spcPts val="0"/>
                        </a:spcAft>
                      </a:pPr>
                      <a:r>
                        <a:rPr lang="ar-SA" sz="1000" b="1" dirty="0">
                          <a:solidFill>
                            <a:schemeClr val="tx1"/>
                          </a:solidFill>
                          <a:cs typeface="B Mitra" pitchFamily="2" charset="-78"/>
                        </a:rPr>
                        <a:t>جودو</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3-5</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3-4</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3 نقره- 1 برنز (4 مدال)</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6</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19</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50000"/>
                        </a:lnSpc>
                        <a:spcAft>
                          <a:spcPts val="0"/>
                        </a:spcAft>
                      </a:pPr>
                      <a:r>
                        <a:rPr lang="ar-SA" sz="1000" b="1" dirty="0">
                          <a:solidFill>
                            <a:schemeClr val="tx1"/>
                          </a:solidFill>
                          <a:cs typeface="B Mitra" pitchFamily="2" charset="-78"/>
                        </a:rPr>
                        <a:t>بدمينتون</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مدال كسب نكرد</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20</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50000"/>
                        </a:lnSpc>
                        <a:spcAft>
                          <a:spcPts val="0"/>
                        </a:spcAft>
                      </a:pPr>
                      <a:r>
                        <a:rPr lang="ar-SA" sz="1000" b="1" dirty="0">
                          <a:solidFill>
                            <a:schemeClr val="tx1"/>
                          </a:solidFill>
                          <a:cs typeface="B Mitra" pitchFamily="2" charset="-78"/>
                        </a:rPr>
                        <a:t>كاراته</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5</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5</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3 طلا- 2 برنز(5 مدال)</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8</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5</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51156">
                <a:tc>
                  <a:txBody>
                    <a:bodyPr/>
                    <a:lstStyle/>
                    <a:p>
                      <a:pPr algn="ctr" rtl="1">
                        <a:lnSpc>
                          <a:spcPct val="150000"/>
                        </a:lnSpc>
                        <a:spcAft>
                          <a:spcPts val="0"/>
                        </a:spcAft>
                      </a:pPr>
                      <a:r>
                        <a:rPr lang="ar-SA" sz="1000" b="1" dirty="0">
                          <a:solidFill>
                            <a:schemeClr val="tx1"/>
                          </a:solidFill>
                          <a:cs typeface="B Mitra" pitchFamily="2" charset="-78"/>
                        </a:rPr>
                        <a:t>21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50000"/>
                        </a:lnSpc>
                        <a:spcAft>
                          <a:spcPts val="0"/>
                        </a:spcAft>
                      </a:pPr>
                      <a:r>
                        <a:rPr lang="ar-SA" sz="1000" b="1" dirty="0">
                          <a:solidFill>
                            <a:schemeClr val="tx1"/>
                          </a:solidFill>
                          <a:cs typeface="B Mitra" pitchFamily="2" charset="-78"/>
                        </a:rPr>
                        <a:t>دوچرخه سواري</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4</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3-4</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3 نقره- 1 برنز(4 مدال)</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7</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3</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22</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50000"/>
                        </a:lnSpc>
                        <a:spcAft>
                          <a:spcPts val="0"/>
                        </a:spcAft>
                      </a:pPr>
                      <a:r>
                        <a:rPr lang="ar-SA" sz="1000" b="1" dirty="0">
                          <a:solidFill>
                            <a:schemeClr val="tx1"/>
                          </a:solidFill>
                          <a:cs typeface="B Mitra" pitchFamily="2" charset="-78"/>
                        </a:rPr>
                        <a:t>ژيمناستيك</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مدال كسب نكرد</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2</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r h="237181">
                <a:tc>
                  <a:txBody>
                    <a:bodyPr/>
                    <a:lstStyle/>
                    <a:p>
                      <a:pPr algn="ctr" rtl="1">
                        <a:lnSpc>
                          <a:spcPct val="150000"/>
                        </a:lnSpc>
                        <a:spcAft>
                          <a:spcPts val="0"/>
                        </a:spcAft>
                      </a:pPr>
                      <a:r>
                        <a:rPr lang="ar-SA" sz="1000" b="1" dirty="0">
                          <a:solidFill>
                            <a:schemeClr val="tx1"/>
                          </a:solidFill>
                          <a:cs typeface="B Mitra" pitchFamily="2" charset="-78"/>
                        </a:rPr>
                        <a:t>23</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50000"/>
                        </a:lnSpc>
                        <a:spcAft>
                          <a:spcPts val="0"/>
                        </a:spcAft>
                      </a:pPr>
                      <a:r>
                        <a:rPr lang="ar-SA" sz="1000" b="1" dirty="0">
                          <a:solidFill>
                            <a:schemeClr val="tx1"/>
                          </a:solidFill>
                          <a:cs typeface="B Mitra" pitchFamily="2" charset="-78"/>
                        </a:rPr>
                        <a:t>هندبال</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1 برنز</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ctr" rtl="1">
                        <a:lnSpc>
                          <a:spcPct val="115000"/>
                        </a:lnSpc>
                        <a:spcAft>
                          <a:spcPts val="0"/>
                        </a:spcAft>
                      </a:pPr>
                      <a:r>
                        <a:rPr lang="ar-SA" sz="1000" b="1" dirty="0">
                          <a:solidFill>
                            <a:schemeClr val="tx1"/>
                          </a:solidFill>
                          <a:cs typeface="B Mitra" pitchFamily="2" charset="-78"/>
                        </a:rPr>
                        <a:t>1</a:t>
                      </a:r>
                      <a:endParaRPr lang="en-US" sz="1000" b="1" dirty="0">
                        <a:solidFill>
                          <a:schemeClr val="tx1"/>
                        </a:solidFill>
                        <a:latin typeface="Calibri"/>
                        <a:ea typeface="Calibri"/>
                        <a:cs typeface="B Mitra" pitchFamily="2" charset="-78"/>
                      </a:endParaRPr>
                    </a:p>
                  </a:txBody>
                  <a:tcPr marL="36674" marR="36674" marT="0" marB="0">
                    <a:solidFill>
                      <a:srgbClr val="FFFF99"/>
                    </a:solidFill>
                  </a:tcPr>
                </a:tc>
                <a:tc>
                  <a:txBody>
                    <a:bodyPr/>
                    <a:lstStyle/>
                    <a:p>
                      <a:pPr algn="ctr" rtl="1">
                        <a:lnSpc>
                          <a:spcPct val="115000"/>
                        </a:lnSpc>
                        <a:spcAft>
                          <a:spcPts val="0"/>
                        </a:spcAft>
                      </a:pPr>
                      <a:r>
                        <a:rPr lang="ar-SA" sz="1000" b="1" dirty="0">
                          <a:solidFill>
                            <a:schemeClr val="tx1"/>
                          </a:solidFill>
                          <a:cs typeface="B Mitra" pitchFamily="2" charset="-78"/>
                        </a:rPr>
                        <a:t>0-1</a:t>
                      </a:r>
                      <a:endParaRPr lang="en-US" sz="1000" b="1" dirty="0">
                        <a:solidFill>
                          <a:schemeClr val="tx1"/>
                        </a:solidFill>
                        <a:latin typeface="Calibri"/>
                        <a:ea typeface="Calibri"/>
                        <a:cs typeface="B Mitra" pitchFamily="2" charset="-78"/>
                      </a:endParaRPr>
                    </a:p>
                  </a:txBody>
                  <a:tcPr marL="36674" marR="36674" marT="0" marB="0">
                    <a:solidFill>
                      <a:schemeClr val="accent1">
                        <a:lumMod val="40000"/>
                        <a:lumOff val="60000"/>
                      </a:schemeClr>
                    </a:solidFill>
                  </a:tcPr>
                </a:tc>
                <a:tc>
                  <a:txBody>
                    <a:bodyPr/>
                    <a:lstStyle/>
                    <a:p>
                      <a:pPr algn="r" rtl="1">
                        <a:lnSpc>
                          <a:spcPct val="115000"/>
                        </a:lnSpc>
                        <a:spcAft>
                          <a:spcPts val="0"/>
                        </a:spcAft>
                      </a:pPr>
                      <a:endParaRPr lang="ar-SA" sz="1000" b="1" dirty="0">
                        <a:solidFill>
                          <a:schemeClr val="tx1"/>
                        </a:solidFill>
                        <a:latin typeface="Calibri"/>
                        <a:ea typeface="Calibri"/>
                        <a:cs typeface="B Mitra" pitchFamily="2" charset="-78"/>
                      </a:endParaRPr>
                    </a:p>
                  </a:txBody>
                  <a:tcPr marL="36674" marR="36674" marT="0" marB="0">
                    <a:solidFill>
                      <a:srgbClr val="FFFF99"/>
                    </a:solidFill>
                  </a:tcPr>
                </a:tc>
              </a:tr>
            </a:tbl>
          </a:graphicData>
        </a:graphic>
      </p:graphicFrame>
      <p:sp>
        <p:nvSpPr>
          <p:cNvPr id="3" name="Title 2"/>
          <p:cNvSpPr>
            <a:spLocks noGrp="1"/>
          </p:cNvSpPr>
          <p:nvPr>
            <p:ph type="title"/>
          </p:nvPr>
        </p:nvSpPr>
        <p:spPr>
          <a:xfrm>
            <a:off x="214282" y="357166"/>
            <a:ext cx="1285852" cy="571480"/>
          </a:xfrm>
        </p:spPr>
        <p:txBody>
          <a:bodyPr>
            <a:normAutofit/>
          </a:bodyPr>
          <a:lstStyle/>
          <a:p>
            <a:pPr fontAlgn="auto">
              <a:spcAft>
                <a:spcPts val="0"/>
              </a:spcAft>
              <a:defRPr/>
            </a:pPr>
            <a:r>
              <a:rPr lang="fa-IR" sz="1600" dirty="0" smtClean="0">
                <a:cs typeface="B Mitra" pitchFamily="2" charset="-78"/>
              </a:rPr>
              <a:t>ديماه 1388</a:t>
            </a:r>
            <a:endParaRPr lang="en-US" sz="1600" dirty="0">
              <a:cs typeface="B Mitra"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71604" y="357166"/>
          <a:ext cx="6715172" cy="6115096"/>
        </p:xfrm>
        <a:graphic>
          <a:graphicData uri="http://schemas.openxmlformats.org/drawingml/2006/table">
            <a:tbl>
              <a:tblPr rtl="1">
                <a:tableStyleId>{35758FB7-9AC5-4552-8A53-C91805E547FA}</a:tableStyleId>
              </a:tblPr>
              <a:tblGrid>
                <a:gridCol w="439791"/>
                <a:gridCol w="1146165"/>
                <a:gridCol w="666746"/>
                <a:gridCol w="676270"/>
                <a:gridCol w="1612891"/>
                <a:gridCol w="708020"/>
                <a:gridCol w="669917"/>
                <a:gridCol w="795372"/>
              </a:tblGrid>
              <a:tr h="242758">
                <a:tc rowSpan="2">
                  <a:txBody>
                    <a:bodyPr/>
                    <a:lstStyle/>
                    <a:p>
                      <a:pPr algn="ctr" rtl="1">
                        <a:lnSpc>
                          <a:spcPct val="115000"/>
                        </a:lnSpc>
                        <a:spcAft>
                          <a:spcPts val="0"/>
                        </a:spcAft>
                      </a:pPr>
                      <a:r>
                        <a:rPr lang="fa-IR" sz="1050" b="1" dirty="0">
                          <a:solidFill>
                            <a:schemeClr val="bg1"/>
                          </a:solidFill>
                          <a:cs typeface="B Mitra" pitchFamily="2" charset="-78"/>
                        </a:rPr>
                        <a:t>رديف</a:t>
                      </a:r>
                      <a:endParaRPr lang="en-US" sz="1050" b="1" dirty="0">
                        <a:solidFill>
                          <a:schemeClr val="bg1"/>
                        </a:solidFill>
                        <a:latin typeface="Calibri"/>
                        <a:ea typeface="Calibri"/>
                        <a:cs typeface="B Mitra" pitchFamily="2" charset="-78"/>
                      </a:endParaRPr>
                    </a:p>
                  </a:txBody>
                  <a:tcPr marL="39220" marR="39220" marT="0" marB="0" anchor="ctr">
                    <a:solidFill>
                      <a:schemeClr val="accent1">
                        <a:lumMod val="75000"/>
                      </a:schemeClr>
                    </a:solidFill>
                  </a:tcPr>
                </a:tc>
                <a:tc rowSpan="2">
                  <a:txBody>
                    <a:bodyPr/>
                    <a:lstStyle/>
                    <a:p>
                      <a:pPr algn="ctr" rtl="1">
                        <a:lnSpc>
                          <a:spcPct val="115000"/>
                        </a:lnSpc>
                        <a:spcAft>
                          <a:spcPts val="0"/>
                        </a:spcAft>
                      </a:pPr>
                      <a:r>
                        <a:rPr lang="ar-SA" sz="1050" b="1" dirty="0">
                          <a:solidFill>
                            <a:schemeClr val="bg1"/>
                          </a:solidFill>
                          <a:cs typeface="B Mitra" pitchFamily="2" charset="-78"/>
                        </a:rPr>
                        <a:t>نام رشته</a:t>
                      </a:r>
                      <a:endParaRPr lang="en-US" sz="1050" b="1" dirty="0">
                        <a:solidFill>
                          <a:schemeClr val="bg1"/>
                        </a:solidFill>
                        <a:latin typeface="Calibri"/>
                        <a:ea typeface="Calibri"/>
                        <a:cs typeface="B Mitra" pitchFamily="2" charset="-78"/>
                      </a:endParaRPr>
                    </a:p>
                  </a:txBody>
                  <a:tcPr marL="39220" marR="39220" marT="0" marB="0" anchor="ctr">
                    <a:solidFill>
                      <a:schemeClr val="accent1">
                        <a:lumMod val="75000"/>
                      </a:schemeClr>
                    </a:solidFill>
                  </a:tcPr>
                </a:tc>
                <a:tc gridSpan="3">
                  <a:txBody>
                    <a:bodyPr/>
                    <a:lstStyle/>
                    <a:p>
                      <a:pPr algn="ctr" rtl="1">
                        <a:lnSpc>
                          <a:spcPct val="115000"/>
                        </a:lnSpc>
                        <a:spcAft>
                          <a:spcPts val="0"/>
                        </a:spcAft>
                      </a:pPr>
                      <a:r>
                        <a:rPr lang="ar-SA" sz="1050" b="1" dirty="0">
                          <a:solidFill>
                            <a:schemeClr val="bg1"/>
                          </a:solidFill>
                          <a:cs typeface="B Mitra" pitchFamily="2" charset="-78"/>
                        </a:rPr>
                        <a:t>بازيهاي آسيايي 2006 دوحه</a:t>
                      </a:r>
                      <a:endParaRPr lang="en-US" sz="1050" b="1" dirty="0">
                        <a:solidFill>
                          <a:schemeClr val="bg1"/>
                        </a:solidFill>
                        <a:latin typeface="Calibri"/>
                        <a:ea typeface="Calibri"/>
                        <a:cs typeface="B Mitra" pitchFamily="2" charset="-78"/>
                      </a:endParaRPr>
                    </a:p>
                  </a:txBody>
                  <a:tcPr marL="39220" marR="39220" marT="0" marB="0">
                    <a:solidFill>
                      <a:schemeClr val="accent1">
                        <a:lumMod val="75000"/>
                      </a:schemeClr>
                    </a:solidFill>
                  </a:tcPr>
                </a:tc>
                <a:tc hMerge="1">
                  <a:txBody>
                    <a:bodyPr/>
                    <a:lstStyle/>
                    <a:p>
                      <a:endParaRPr lang="en-US"/>
                    </a:p>
                  </a:txBody>
                  <a:tcPr/>
                </a:tc>
                <a:tc hMerge="1">
                  <a:txBody>
                    <a:bodyPr/>
                    <a:lstStyle/>
                    <a:p>
                      <a:endParaRPr lang="en-US"/>
                    </a:p>
                  </a:txBody>
                  <a:tcPr/>
                </a:tc>
                <a:tc gridSpan="3">
                  <a:txBody>
                    <a:bodyPr/>
                    <a:lstStyle/>
                    <a:p>
                      <a:pPr algn="ctr" rtl="1">
                        <a:lnSpc>
                          <a:spcPct val="115000"/>
                        </a:lnSpc>
                        <a:spcAft>
                          <a:spcPts val="0"/>
                        </a:spcAft>
                      </a:pPr>
                      <a:r>
                        <a:rPr lang="ar-SA" sz="1050" b="1" dirty="0">
                          <a:solidFill>
                            <a:schemeClr val="bg1"/>
                          </a:solidFill>
                          <a:cs typeface="B Mitra" pitchFamily="2" charset="-78"/>
                        </a:rPr>
                        <a:t>بازيهاي آسيايي 2010 </a:t>
                      </a:r>
                      <a:r>
                        <a:rPr lang="ar-SA" sz="1050" b="1" dirty="0" smtClean="0">
                          <a:solidFill>
                            <a:schemeClr val="bg1"/>
                          </a:solidFill>
                          <a:cs typeface="B Mitra" pitchFamily="2" charset="-78"/>
                        </a:rPr>
                        <a:t>گوانگ</a:t>
                      </a:r>
                      <a:r>
                        <a:rPr lang="fa-IR" sz="1050" b="1" dirty="0" smtClean="0">
                          <a:solidFill>
                            <a:schemeClr val="bg1"/>
                          </a:solidFill>
                          <a:cs typeface="B Mitra" pitchFamily="2" charset="-78"/>
                        </a:rPr>
                        <a:t>جو</a:t>
                      </a:r>
                      <a:endParaRPr lang="en-US" sz="1050" b="1" dirty="0">
                        <a:solidFill>
                          <a:schemeClr val="bg1"/>
                        </a:solidFill>
                        <a:latin typeface="Calibri"/>
                        <a:ea typeface="Calibri"/>
                        <a:cs typeface="B Mitra" pitchFamily="2" charset="-78"/>
                      </a:endParaRPr>
                    </a:p>
                  </a:txBody>
                  <a:tcPr marL="39220" marR="39220" marT="0" marB="0">
                    <a:solidFill>
                      <a:schemeClr val="accent1">
                        <a:lumMod val="75000"/>
                      </a:schemeClr>
                    </a:solidFill>
                  </a:tcPr>
                </a:tc>
                <a:tc hMerge="1">
                  <a:txBody>
                    <a:bodyPr/>
                    <a:lstStyle/>
                    <a:p>
                      <a:endParaRPr lang="en-US"/>
                    </a:p>
                  </a:txBody>
                  <a:tcPr/>
                </a:tc>
                <a:tc hMerge="1">
                  <a:txBody>
                    <a:bodyPr/>
                    <a:lstStyle/>
                    <a:p>
                      <a:endParaRPr lang="en-US"/>
                    </a:p>
                  </a:txBody>
                  <a:tcPr/>
                </a:tc>
              </a:tr>
              <a:tr h="185876">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ar-SA" sz="1050" b="1" dirty="0">
                          <a:solidFill>
                            <a:schemeClr val="bg1"/>
                          </a:solidFill>
                          <a:cs typeface="B Mitra" pitchFamily="2" charset="-78"/>
                        </a:rPr>
                        <a:t>پيش‌بيني فدراسيون</a:t>
                      </a:r>
                      <a:endParaRPr lang="en-US" sz="1050" b="1" dirty="0">
                        <a:solidFill>
                          <a:schemeClr val="bg1"/>
                        </a:solidFill>
                        <a:latin typeface="Calibri"/>
                        <a:ea typeface="Calibri"/>
                        <a:cs typeface="B Mitra" pitchFamily="2" charset="-78"/>
                      </a:endParaRPr>
                    </a:p>
                  </a:txBody>
                  <a:tcPr marL="39220" marR="39220" marT="0" marB="0" anchor="ctr">
                    <a:solidFill>
                      <a:schemeClr val="accent1">
                        <a:lumMod val="75000"/>
                      </a:schemeClr>
                    </a:solidFill>
                  </a:tcPr>
                </a:tc>
                <a:tc>
                  <a:txBody>
                    <a:bodyPr/>
                    <a:lstStyle/>
                    <a:p>
                      <a:pPr algn="ctr" rtl="1">
                        <a:lnSpc>
                          <a:spcPct val="115000"/>
                        </a:lnSpc>
                        <a:spcAft>
                          <a:spcPts val="0"/>
                        </a:spcAft>
                      </a:pPr>
                      <a:r>
                        <a:rPr lang="ar-SA" sz="1050" b="1" dirty="0">
                          <a:solidFill>
                            <a:schemeClr val="bg1"/>
                          </a:solidFill>
                          <a:cs typeface="B Mitra" pitchFamily="2" charset="-78"/>
                        </a:rPr>
                        <a:t>جمع بندي ستاد</a:t>
                      </a:r>
                      <a:endParaRPr lang="en-US" sz="1050" b="1" dirty="0">
                        <a:solidFill>
                          <a:schemeClr val="bg1"/>
                        </a:solidFill>
                        <a:latin typeface="Calibri"/>
                        <a:ea typeface="Calibri"/>
                        <a:cs typeface="B Mitra" pitchFamily="2" charset="-78"/>
                      </a:endParaRPr>
                    </a:p>
                  </a:txBody>
                  <a:tcPr marL="39220" marR="39220" marT="0" marB="0" anchor="ctr">
                    <a:solidFill>
                      <a:schemeClr val="accent1">
                        <a:lumMod val="75000"/>
                      </a:schemeClr>
                    </a:solidFill>
                  </a:tcPr>
                </a:tc>
                <a:tc>
                  <a:txBody>
                    <a:bodyPr/>
                    <a:lstStyle/>
                    <a:p>
                      <a:pPr algn="ctr" rtl="1">
                        <a:lnSpc>
                          <a:spcPct val="115000"/>
                        </a:lnSpc>
                        <a:spcAft>
                          <a:spcPts val="0"/>
                        </a:spcAft>
                      </a:pPr>
                      <a:r>
                        <a:rPr lang="ar-SA" sz="1050" b="1" dirty="0">
                          <a:solidFill>
                            <a:schemeClr val="bg1"/>
                          </a:solidFill>
                          <a:cs typeface="B Mitra" pitchFamily="2" charset="-78"/>
                        </a:rPr>
                        <a:t>مدال كسب شده</a:t>
                      </a:r>
                      <a:endParaRPr lang="en-US" sz="1050" b="1" dirty="0">
                        <a:solidFill>
                          <a:schemeClr val="bg1"/>
                        </a:solidFill>
                        <a:latin typeface="Calibri"/>
                        <a:ea typeface="Calibri"/>
                        <a:cs typeface="B Mitra" pitchFamily="2" charset="-78"/>
                      </a:endParaRPr>
                    </a:p>
                  </a:txBody>
                  <a:tcPr marL="39220" marR="39220" marT="0" marB="0" anchor="ctr">
                    <a:solidFill>
                      <a:schemeClr val="accent1">
                        <a:lumMod val="75000"/>
                      </a:schemeClr>
                    </a:solidFill>
                  </a:tcPr>
                </a:tc>
                <a:tc>
                  <a:txBody>
                    <a:bodyPr/>
                    <a:lstStyle/>
                    <a:p>
                      <a:pPr algn="ctr" rtl="1">
                        <a:lnSpc>
                          <a:spcPct val="115000"/>
                        </a:lnSpc>
                        <a:spcAft>
                          <a:spcPts val="0"/>
                        </a:spcAft>
                      </a:pPr>
                      <a:r>
                        <a:rPr lang="ar-SA" sz="1050" b="1" dirty="0">
                          <a:solidFill>
                            <a:schemeClr val="bg1"/>
                          </a:solidFill>
                          <a:cs typeface="B Mitra" pitchFamily="2" charset="-78"/>
                        </a:rPr>
                        <a:t>پيش‌بيني فدراسيون</a:t>
                      </a:r>
                      <a:endParaRPr lang="en-US" sz="1050" b="1" dirty="0">
                        <a:solidFill>
                          <a:schemeClr val="bg1"/>
                        </a:solidFill>
                        <a:latin typeface="Calibri"/>
                        <a:ea typeface="Calibri"/>
                        <a:cs typeface="B Mitra" pitchFamily="2" charset="-78"/>
                      </a:endParaRPr>
                    </a:p>
                  </a:txBody>
                  <a:tcPr marL="39220" marR="39220" marT="0" marB="0" anchor="ctr">
                    <a:solidFill>
                      <a:schemeClr val="accent1">
                        <a:lumMod val="75000"/>
                      </a:schemeClr>
                    </a:solidFill>
                  </a:tcPr>
                </a:tc>
                <a:tc>
                  <a:txBody>
                    <a:bodyPr/>
                    <a:lstStyle/>
                    <a:p>
                      <a:pPr algn="ctr" rtl="1">
                        <a:lnSpc>
                          <a:spcPct val="115000"/>
                        </a:lnSpc>
                        <a:spcAft>
                          <a:spcPts val="0"/>
                        </a:spcAft>
                      </a:pPr>
                      <a:r>
                        <a:rPr lang="ar-SA" sz="1050" b="1" dirty="0">
                          <a:solidFill>
                            <a:schemeClr val="bg1"/>
                          </a:solidFill>
                          <a:cs typeface="B Mitra" pitchFamily="2" charset="-78"/>
                        </a:rPr>
                        <a:t>جمع بندي ستاد</a:t>
                      </a:r>
                      <a:endParaRPr lang="en-US" sz="1050" b="1" dirty="0">
                        <a:solidFill>
                          <a:schemeClr val="bg1"/>
                        </a:solidFill>
                        <a:latin typeface="Calibri"/>
                        <a:ea typeface="Calibri"/>
                        <a:cs typeface="B Mitra" pitchFamily="2" charset="-78"/>
                      </a:endParaRPr>
                    </a:p>
                  </a:txBody>
                  <a:tcPr marL="39220" marR="39220" marT="0" marB="0" anchor="ctr">
                    <a:solidFill>
                      <a:schemeClr val="accent1">
                        <a:lumMod val="75000"/>
                      </a:schemeClr>
                    </a:solidFill>
                  </a:tcPr>
                </a:tc>
                <a:tc>
                  <a:txBody>
                    <a:bodyPr/>
                    <a:lstStyle/>
                    <a:p>
                      <a:pPr algn="ctr" rtl="1">
                        <a:lnSpc>
                          <a:spcPct val="115000"/>
                        </a:lnSpc>
                        <a:spcAft>
                          <a:spcPts val="0"/>
                        </a:spcAft>
                      </a:pPr>
                      <a:r>
                        <a:rPr lang="ar-SA" sz="1050" b="1" dirty="0">
                          <a:solidFill>
                            <a:schemeClr val="bg1"/>
                          </a:solidFill>
                          <a:cs typeface="B Mitra" pitchFamily="2" charset="-78"/>
                        </a:rPr>
                        <a:t>مدال كسب شده</a:t>
                      </a:r>
                      <a:endParaRPr lang="en-US" sz="1050" b="1" dirty="0">
                        <a:solidFill>
                          <a:schemeClr val="bg1"/>
                        </a:solidFill>
                        <a:latin typeface="Calibri"/>
                        <a:ea typeface="Calibri"/>
                        <a:cs typeface="B Mitra" pitchFamily="2" charset="-78"/>
                      </a:endParaRPr>
                    </a:p>
                  </a:txBody>
                  <a:tcPr marL="39220" marR="39220" marT="0" marB="0" anchor="ctr">
                    <a:solidFill>
                      <a:schemeClr val="accent1">
                        <a:lumMod val="75000"/>
                      </a:schemeClr>
                    </a:solidFill>
                  </a:tcPr>
                </a:tc>
              </a:tr>
              <a:tr h="261562">
                <a:tc>
                  <a:txBody>
                    <a:bodyPr/>
                    <a:lstStyle/>
                    <a:p>
                      <a:pPr algn="ctr" rtl="1">
                        <a:lnSpc>
                          <a:spcPct val="150000"/>
                        </a:lnSpc>
                        <a:spcAft>
                          <a:spcPts val="0"/>
                        </a:spcAft>
                      </a:pPr>
                      <a:r>
                        <a:rPr lang="ar-SA" sz="1050" b="1" dirty="0">
                          <a:solidFill>
                            <a:schemeClr val="tx1"/>
                          </a:solidFill>
                          <a:cs typeface="B Mitra" pitchFamily="2" charset="-78"/>
                        </a:rPr>
                        <a:t>24</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20000"/>
                        </a:lnSpc>
                        <a:spcAft>
                          <a:spcPts val="0"/>
                        </a:spcAft>
                      </a:pPr>
                      <a:r>
                        <a:rPr lang="ar-SA" sz="1050" b="1" dirty="0">
                          <a:solidFill>
                            <a:schemeClr val="tx1"/>
                          </a:solidFill>
                          <a:cs typeface="B Mitra" pitchFamily="2" charset="-78"/>
                        </a:rPr>
                        <a:t>شمشيربازي</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2</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2</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2 برنز</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4</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1</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61562">
                <a:tc>
                  <a:txBody>
                    <a:bodyPr/>
                    <a:lstStyle/>
                    <a:p>
                      <a:pPr algn="ctr" rtl="1">
                        <a:lnSpc>
                          <a:spcPct val="150000"/>
                        </a:lnSpc>
                        <a:spcAft>
                          <a:spcPts val="0"/>
                        </a:spcAft>
                      </a:pPr>
                      <a:r>
                        <a:rPr lang="ar-SA" sz="1050" b="1" dirty="0">
                          <a:solidFill>
                            <a:schemeClr val="tx1"/>
                          </a:solidFill>
                          <a:cs typeface="B Mitra" pitchFamily="2" charset="-78"/>
                        </a:rPr>
                        <a:t>25</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50000"/>
                        </a:lnSpc>
                        <a:spcAft>
                          <a:spcPts val="0"/>
                        </a:spcAft>
                      </a:pPr>
                      <a:r>
                        <a:rPr lang="ar-SA" sz="1050" b="1" dirty="0">
                          <a:solidFill>
                            <a:schemeClr val="tx1"/>
                          </a:solidFill>
                          <a:cs typeface="B Mitra" pitchFamily="2" charset="-78"/>
                        </a:rPr>
                        <a:t>تيراندازي</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1</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مدال كسب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6</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1-2</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61562">
                <a:tc>
                  <a:txBody>
                    <a:bodyPr/>
                    <a:lstStyle/>
                    <a:p>
                      <a:pPr algn="ctr" rtl="1">
                        <a:lnSpc>
                          <a:spcPct val="120000"/>
                        </a:lnSpc>
                        <a:spcAft>
                          <a:spcPts val="0"/>
                        </a:spcAft>
                      </a:pPr>
                      <a:r>
                        <a:rPr lang="ar-SA" sz="1050" b="1" dirty="0">
                          <a:solidFill>
                            <a:schemeClr val="tx1"/>
                          </a:solidFill>
                          <a:cs typeface="B Mitra" pitchFamily="2" charset="-78"/>
                        </a:rPr>
                        <a:t>26</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50000"/>
                        </a:lnSpc>
                        <a:spcAft>
                          <a:spcPts val="0"/>
                        </a:spcAft>
                      </a:pPr>
                      <a:r>
                        <a:rPr lang="ar-SA" sz="1050" b="1" dirty="0">
                          <a:solidFill>
                            <a:schemeClr val="tx1"/>
                          </a:solidFill>
                          <a:cs typeface="B Mitra" pitchFamily="2" charset="-78"/>
                        </a:rPr>
                        <a:t>بولينگ</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69328">
                <a:tc>
                  <a:txBody>
                    <a:bodyPr/>
                    <a:lstStyle/>
                    <a:p>
                      <a:pPr algn="ctr" rtl="1">
                        <a:lnSpc>
                          <a:spcPct val="150000"/>
                        </a:lnSpc>
                        <a:spcAft>
                          <a:spcPts val="0"/>
                        </a:spcAft>
                      </a:pPr>
                      <a:r>
                        <a:rPr lang="ar-SA" sz="1050" b="1" dirty="0">
                          <a:solidFill>
                            <a:schemeClr val="tx1"/>
                          </a:solidFill>
                          <a:cs typeface="B Mitra" pitchFamily="2" charset="-78"/>
                        </a:rPr>
                        <a:t>27</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50000"/>
                        </a:lnSpc>
                        <a:spcAft>
                          <a:spcPts val="0"/>
                        </a:spcAft>
                      </a:pPr>
                      <a:r>
                        <a:rPr lang="ar-SA" sz="1050" b="1" dirty="0">
                          <a:solidFill>
                            <a:schemeClr val="tx1"/>
                          </a:solidFill>
                          <a:cs typeface="B Mitra" pitchFamily="2" charset="-78"/>
                        </a:rPr>
                        <a:t>بيليارد و اسنوكر</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61562">
                <a:tc>
                  <a:txBody>
                    <a:bodyPr/>
                    <a:lstStyle/>
                    <a:p>
                      <a:pPr algn="ctr" rtl="1">
                        <a:lnSpc>
                          <a:spcPct val="150000"/>
                        </a:lnSpc>
                        <a:spcAft>
                          <a:spcPts val="0"/>
                        </a:spcAft>
                      </a:pPr>
                      <a:r>
                        <a:rPr lang="ar-SA" sz="1050" b="1" dirty="0">
                          <a:solidFill>
                            <a:schemeClr val="tx1"/>
                          </a:solidFill>
                          <a:cs typeface="B Mitra" pitchFamily="2" charset="-78"/>
                        </a:rPr>
                        <a:t>28</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50000"/>
                        </a:lnSpc>
                        <a:spcAft>
                          <a:spcPts val="0"/>
                        </a:spcAft>
                      </a:pPr>
                      <a:r>
                        <a:rPr lang="ar-SA" sz="1050" b="1" dirty="0">
                          <a:solidFill>
                            <a:schemeClr val="tx1"/>
                          </a:solidFill>
                          <a:cs typeface="B Mitra" pitchFamily="2" charset="-78"/>
                        </a:rPr>
                        <a:t>بيسبال</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61562">
                <a:tc>
                  <a:txBody>
                    <a:bodyPr/>
                    <a:lstStyle/>
                    <a:p>
                      <a:pPr algn="ctr" rtl="1">
                        <a:lnSpc>
                          <a:spcPct val="150000"/>
                        </a:lnSpc>
                        <a:spcAft>
                          <a:spcPts val="0"/>
                        </a:spcAft>
                      </a:pPr>
                      <a:r>
                        <a:rPr lang="ar-SA" sz="1050" b="1" dirty="0">
                          <a:solidFill>
                            <a:schemeClr val="tx1"/>
                          </a:solidFill>
                          <a:cs typeface="B Mitra" pitchFamily="2" charset="-78"/>
                        </a:rPr>
                        <a:t>29</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40000"/>
                        </a:lnSpc>
                        <a:spcAft>
                          <a:spcPts val="0"/>
                        </a:spcAft>
                      </a:pPr>
                      <a:r>
                        <a:rPr lang="ar-SA" sz="1050" b="1" dirty="0">
                          <a:solidFill>
                            <a:schemeClr val="tx1"/>
                          </a:solidFill>
                          <a:cs typeface="B Mitra" pitchFamily="2" charset="-78"/>
                        </a:rPr>
                        <a:t>راگبي</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2</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61562">
                <a:tc>
                  <a:txBody>
                    <a:bodyPr/>
                    <a:lstStyle/>
                    <a:p>
                      <a:pPr algn="ctr" rtl="1">
                        <a:lnSpc>
                          <a:spcPct val="150000"/>
                        </a:lnSpc>
                        <a:spcAft>
                          <a:spcPts val="0"/>
                        </a:spcAft>
                      </a:pPr>
                      <a:r>
                        <a:rPr lang="ar-SA" sz="1050" b="1" dirty="0">
                          <a:solidFill>
                            <a:schemeClr val="tx1"/>
                          </a:solidFill>
                          <a:cs typeface="B Mitra" pitchFamily="2" charset="-78"/>
                        </a:rPr>
                        <a:t>30</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40000"/>
                        </a:lnSpc>
                        <a:spcAft>
                          <a:spcPts val="0"/>
                        </a:spcAft>
                      </a:pPr>
                      <a:r>
                        <a:rPr lang="ar-SA" sz="1050" b="1" dirty="0">
                          <a:solidFill>
                            <a:schemeClr val="tx1"/>
                          </a:solidFill>
                          <a:cs typeface="B Mitra" pitchFamily="2" charset="-78"/>
                        </a:rPr>
                        <a:t>كريكت</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1</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31</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40000"/>
                        </a:lnSpc>
                        <a:spcAft>
                          <a:spcPts val="0"/>
                        </a:spcAft>
                      </a:pPr>
                      <a:r>
                        <a:rPr lang="ar-SA" sz="1050" b="1" dirty="0">
                          <a:solidFill>
                            <a:schemeClr val="tx1"/>
                          </a:solidFill>
                          <a:cs typeface="B Mitra" pitchFamily="2" charset="-78"/>
                        </a:rPr>
                        <a:t>هاكي</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32</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40000"/>
                        </a:lnSpc>
                        <a:spcAft>
                          <a:spcPts val="0"/>
                        </a:spcAft>
                      </a:pPr>
                      <a:r>
                        <a:rPr lang="ar-SA" sz="1050" b="1" dirty="0">
                          <a:solidFill>
                            <a:schemeClr val="tx1"/>
                          </a:solidFill>
                          <a:cs typeface="B Mitra" pitchFamily="2" charset="-78"/>
                        </a:rPr>
                        <a:t>سه گانه</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a:solidFill>
                            <a:schemeClr val="tx1"/>
                          </a:solidFill>
                          <a:cs typeface="B Mitra" pitchFamily="2" charset="-78"/>
                        </a:rPr>
                        <a:t>-</a:t>
                      </a:r>
                      <a:endParaRPr lang="en-US" sz="1050" b="1">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33</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40000"/>
                        </a:lnSpc>
                        <a:spcAft>
                          <a:spcPts val="0"/>
                        </a:spcAft>
                      </a:pPr>
                      <a:r>
                        <a:rPr lang="ar-SA" sz="1050" b="1" dirty="0">
                          <a:solidFill>
                            <a:schemeClr val="tx1"/>
                          </a:solidFill>
                          <a:cs typeface="B Mitra" pitchFamily="2" charset="-78"/>
                        </a:rPr>
                        <a:t>تنيس روي ميز</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34</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40000"/>
                        </a:lnSpc>
                        <a:spcAft>
                          <a:spcPts val="0"/>
                        </a:spcAft>
                      </a:pPr>
                      <a:r>
                        <a:rPr lang="ar-SA" sz="1050" b="1" dirty="0">
                          <a:solidFill>
                            <a:schemeClr val="tx1"/>
                          </a:solidFill>
                          <a:cs typeface="B Mitra" pitchFamily="2" charset="-78"/>
                        </a:rPr>
                        <a:t>گلف</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35</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r" rtl="1">
                        <a:lnSpc>
                          <a:spcPct val="140000"/>
                        </a:lnSpc>
                        <a:spcAft>
                          <a:spcPts val="0"/>
                        </a:spcAft>
                      </a:pPr>
                      <a:r>
                        <a:rPr lang="ar-SA" sz="1050" b="1" dirty="0">
                          <a:solidFill>
                            <a:schemeClr val="tx1"/>
                          </a:solidFill>
                          <a:cs typeface="B Mitra" pitchFamily="2" charset="-78"/>
                        </a:rPr>
                        <a:t>اسكواش</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36</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just" rtl="1">
                        <a:lnSpc>
                          <a:spcPct val="140000"/>
                        </a:lnSpc>
                        <a:spcAft>
                          <a:spcPts val="0"/>
                        </a:spcAft>
                      </a:pPr>
                      <a:r>
                        <a:rPr lang="ar-SA" sz="1050" b="1" dirty="0">
                          <a:solidFill>
                            <a:schemeClr val="tx1"/>
                          </a:solidFill>
                          <a:cs typeface="B Mitra" pitchFamily="2" charset="-78"/>
                        </a:rPr>
                        <a:t>ووشو</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3-5</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3</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1 نقره- 2 برنز (3 مدال)</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4</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3</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37</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just" rtl="1">
                        <a:lnSpc>
                          <a:spcPct val="140000"/>
                        </a:lnSpc>
                        <a:spcAft>
                          <a:spcPts val="0"/>
                        </a:spcAft>
                      </a:pPr>
                      <a:r>
                        <a:rPr lang="ar-SA" sz="1050" b="1" dirty="0">
                          <a:solidFill>
                            <a:schemeClr val="tx1"/>
                          </a:solidFill>
                          <a:cs typeface="B Mitra" pitchFamily="2" charset="-78"/>
                        </a:rPr>
                        <a:t>تنيس</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38</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just" rtl="1">
                        <a:lnSpc>
                          <a:spcPct val="140000"/>
                        </a:lnSpc>
                        <a:spcAft>
                          <a:spcPts val="0"/>
                        </a:spcAft>
                      </a:pPr>
                      <a:r>
                        <a:rPr lang="ar-SA" sz="1050" b="1" dirty="0">
                          <a:solidFill>
                            <a:schemeClr val="tx1"/>
                          </a:solidFill>
                          <a:cs typeface="B Mitra" pitchFamily="2" charset="-78"/>
                        </a:rPr>
                        <a:t>شطرنج</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2</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1</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1 برنز تيمي</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3</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1</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39</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just" rtl="1">
                        <a:lnSpc>
                          <a:spcPct val="140000"/>
                        </a:lnSpc>
                        <a:spcAft>
                          <a:spcPts val="0"/>
                        </a:spcAft>
                      </a:pPr>
                      <a:r>
                        <a:rPr lang="ar-SA" sz="1050" b="1" dirty="0">
                          <a:solidFill>
                            <a:schemeClr val="tx1"/>
                          </a:solidFill>
                          <a:cs typeface="B Mitra" pitchFamily="2" charset="-78"/>
                        </a:rPr>
                        <a:t>سواركاري</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مدال كسب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40</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just" rtl="1">
                        <a:lnSpc>
                          <a:spcPct val="140000"/>
                        </a:lnSpc>
                        <a:spcAft>
                          <a:spcPts val="0"/>
                        </a:spcAft>
                      </a:pPr>
                      <a:r>
                        <a:rPr lang="ar-SA" sz="1050" b="1" dirty="0">
                          <a:solidFill>
                            <a:schemeClr val="tx1"/>
                          </a:solidFill>
                          <a:cs typeface="B Mitra" pitchFamily="2" charset="-78"/>
                        </a:rPr>
                        <a:t>اسكيت</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شركت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3</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41</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just" rtl="1">
                        <a:lnSpc>
                          <a:spcPct val="140000"/>
                        </a:lnSpc>
                        <a:spcAft>
                          <a:spcPts val="0"/>
                        </a:spcAft>
                      </a:pPr>
                      <a:r>
                        <a:rPr lang="ar-SA" sz="1050" b="1" dirty="0">
                          <a:solidFill>
                            <a:schemeClr val="tx1"/>
                          </a:solidFill>
                          <a:cs typeface="B Mitra" pitchFamily="2" charset="-78"/>
                        </a:rPr>
                        <a:t>كبدي</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1</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1</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چهارم</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1</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0-1</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44125">
                <a:tc>
                  <a:txBody>
                    <a:bodyPr/>
                    <a:lstStyle/>
                    <a:p>
                      <a:pPr algn="ctr" rtl="1">
                        <a:lnSpc>
                          <a:spcPct val="140000"/>
                        </a:lnSpc>
                        <a:spcAft>
                          <a:spcPts val="0"/>
                        </a:spcAft>
                      </a:pPr>
                      <a:r>
                        <a:rPr lang="ar-SA" sz="1050" b="1" dirty="0">
                          <a:solidFill>
                            <a:schemeClr val="tx1"/>
                          </a:solidFill>
                          <a:cs typeface="B Mitra" pitchFamily="2" charset="-78"/>
                        </a:rPr>
                        <a:t>42</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just" rtl="1">
                        <a:lnSpc>
                          <a:spcPct val="140000"/>
                        </a:lnSpc>
                        <a:spcAft>
                          <a:spcPts val="0"/>
                        </a:spcAft>
                      </a:pPr>
                      <a:r>
                        <a:rPr lang="ar-SA" sz="1050" b="1" dirty="0">
                          <a:solidFill>
                            <a:schemeClr val="tx1"/>
                          </a:solidFill>
                          <a:cs typeface="B Mitra" pitchFamily="2" charset="-78"/>
                        </a:rPr>
                        <a:t>سپك تكرا</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1</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مدال كسب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2</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307833">
                <a:tc>
                  <a:txBody>
                    <a:bodyPr/>
                    <a:lstStyle/>
                    <a:p>
                      <a:pPr algn="ctr" rtl="1">
                        <a:lnSpc>
                          <a:spcPct val="140000"/>
                        </a:lnSpc>
                        <a:spcAft>
                          <a:spcPts val="0"/>
                        </a:spcAft>
                      </a:pPr>
                      <a:r>
                        <a:rPr lang="ar-SA" sz="1050" b="1" dirty="0">
                          <a:solidFill>
                            <a:schemeClr val="tx1"/>
                          </a:solidFill>
                          <a:cs typeface="B Mitra" pitchFamily="2" charset="-78"/>
                        </a:rPr>
                        <a:t>43</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just" rtl="1">
                        <a:lnSpc>
                          <a:spcPct val="140000"/>
                        </a:lnSpc>
                        <a:spcAft>
                          <a:spcPts val="0"/>
                        </a:spcAft>
                      </a:pPr>
                      <a:r>
                        <a:rPr lang="ar-SA" sz="1050" b="1" dirty="0">
                          <a:solidFill>
                            <a:schemeClr val="tx1"/>
                          </a:solidFill>
                          <a:cs typeface="B Mitra" pitchFamily="2" charset="-78"/>
                        </a:rPr>
                        <a:t>پرورش اندام</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5</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3</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مدال كسب نكرد</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شركت نخواهد كرد</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r>
              <a:tr h="293013">
                <a:tc gridSpan="2">
                  <a:txBody>
                    <a:bodyPr/>
                    <a:lstStyle/>
                    <a:p>
                      <a:pPr algn="ctr" rtl="1">
                        <a:lnSpc>
                          <a:spcPct val="140000"/>
                        </a:lnSpc>
                        <a:spcAft>
                          <a:spcPts val="0"/>
                        </a:spcAft>
                      </a:pPr>
                      <a:r>
                        <a:rPr lang="ar-SA" sz="1050" b="1" dirty="0">
                          <a:solidFill>
                            <a:schemeClr val="tx1"/>
                          </a:solidFill>
                          <a:cs typeface="B Mitra" pitchFamily="2" charset="-78"/>
                        </a:rPr>
                        <a:t>جمع‌بندي كل پيش‌بيني‌ها</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hMerge="1">
                  <a:txBody>
                    <a:bodyPr/>
                    <a:lstStyle/>
                    <a:p>
                      <a:endParaRPr lang="en-US"/>
                    </a:p>
                  </a:txBody>
                  <a:tcPr/>
                </a:tc>
                <a:tc>
                  <a:txBody>
                    <a:bodyPr/>
                    <a:lstStyle/>
                    <a:p>
                      <a:pPr algn="ctr" rtl="1">
                        <a:lnSpc>
                          <a:spcPct val="115000"/>
                        </a:lnSpc>
                        <a:spcAft>
                          <a:spcPts val="0"/>
                        </a:spcAft>
                      </a:pPr>
                      <a:r>
                        <a:rPr lang="ar-SA" sz="1050" b="1" dirty="0">
                          <a:solidFill>
                            <a:schemeClr val="tx1"/>
                          </a:solidFill>
                          <a:cs typeface="B Mitra" pitchFamily="2" charset="-78"/>
                        </a:rPr>
                        <a:t>56-61</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46-52</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11 طلا- 15نقره- 22 برنز- جمعاَ 48 مدال</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r>
                        <a:rPr lang="ar-SA" sz="1050" b="1" dirty="0">
                          <a:solidFill>
                            <a:schemeClr val="tx1"/>
                          </a:solidFill>
                          <a:cs typeface="B Mitra" pitchFamily="2" charset="-78"/>
                        </a:rPr>
                        <a:t>118</a:t>
                      </a:r>
                      <a:endParaRPr lang="en-US" sz="1050" b="1" dirty="0">
                        <a:solidFill>
                          <a:schemeClr val="tx1"/>
                        </a:solidFill>
                        <a:latin typeface="Calibri"/>
                        <a:ea typeface="Calibri"/>
                        <a:cs typeface="B Mitra" pitchFamily="2" charset="-78"/>
                      </a:endParaRPr>
                    </a:p>
                  </a:txBody>
                  <a:tcPr marL="39220" marR="39220" marT="0" marB="0">
                    <a:solidFill>
                      <a:srgbClr val="FFFF99"/>
                    </a:solidFill>
                  </a:tcPr>
                </a:tc>
                <a:tc>
                  <a:txBody>
                    <a:bodyPr/>
                    <a:lstStyle/>
                    <a:p>
                      <a:pPr algn="ctr" rtl="1">
                        <a:lnSpc>
                          <a:spcPct val="115000"/>
                        </a:lnSpc>
                        <a:spcAft>
                          <a:spcPts val="0"/>
                        </a:spcAft>
                      </a:pPr>
                      <a:r>
                        <a:rPr lang="ar-SA" sz="1050" b="1" dirty="0">
                          <a:solidFill>
                            <a:schemeClr val="tx1"/>
                          </a:solidFill>
                          <a:cs typeface="B Mitra" pitchFamily="2" charset="-78"/>
                        </a:rPr>
                        <a:t>44-53</a:t>
                      </a:r>
                      <a:endParaRPr lang="en-US" sz="1050" b="1" dirty="0">
                        <a:solidFill>
                          <a:schemeClr val="tx1"/>
                        </a:solidFill>
                        <a:latin typeface="Calibri"/>
                        <a:ea typeface="Calibri"/>
                        <a:cs typeface="B Mitra" pitchFamily="2" charset="-78"/>
                      </a:endParaRPr>
                    </a:p>
                  </a:txBody>
                  <a:tcPr marL="39220" marR="39220" marT="0" marB="0">
                    <a:solidFill>
                      <a:schemeClr val="bg2">
                        <a:lumMod val="90000"/>
                      </a:schemeClr>
                    </a:solidFill>
                  </a:tcPr>
                </a:tc>
                <a:tc>
                  <a:txBody>
                    <a:bodyPr/>
                    <a:lstStyle/>
                    <a:p>
                      <a:pPr algn="ctr" rtl="1">
                        <a:lnSpc>
                          <a:spcPct val="115000"/>
                        </a:lnSpc>
                        <a:spcAft>
                          <a:spcPts val="0"/>
                        </a:spcAft>
                      </a:pPr>
                      <a:endParaRPr lang="ar-SA" sz="1050" b="1" dirty="0">
                        <a:solidFill>
                          <a:schemeClr val="tx1"/>
                        </a:solidFill>
                        <a:latin typeface="Calibri"/>
                        <a:ea typeface="Calibri"/>
                        <a:cs typeface="B Mitra" pitchFamily="2" charset="-78"/>
                      </a:endParaRPr>
                    </a:p>
                  </a:txBody>
                  <a:tcPr marL="39220" marR="39220" marT="0" marB="0">
                    <a:solidFill>
                      <a:srgbClr val="FFFF99"/>
                    </a:solidFill>
                  </a:tcPr>
                </a:tc>
              </a:tr>
            </a:tbl>
          </a:graphicData>
        </a:graphic>
      </p:graphicFrame>
      <p:sp>
        <p:nvSpPr>
          <p:cNvPr id="5" name="Title 2"/>
          <p:cNvSpPr>
            <a:spLocks noGrp="1"/>
          </p:cNvSpPr>
          <p:nvPr>
            <p:ph type="title"/>
          </p:nvPr>
        </p:nvSpPr>
        <p:spPr>
          <a:xfrm>
            <a:off x="285720" y="285728"/>
            <a:ext cx="1114404" cy="582594"/>
          </a:xfrm>
        </p:spPr>
        <p:txBody>
          <a:bodyPr>
            <a:normAutofit fontScale="90000"/>
          </a:bodyPr>
          <a:lstStyle/>
          <a:p>
            <a:pPr algn="r" rtl="1" fontAlgn="auto">
              <a:spcAft>
                <a:spcPts val="0"/>
              </a:spcAft>
              <a:defRPr/>
            </a:pPr>
            <a:r>
              <a:rPr lang="fa-IR" sz="1800" dirty="0" smtClean="0"/>
              <a:t>ديماه 1388</a:t>
            </a:r>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lvl="0" indent="-514350" algn="r" rtl="1">
              <a:buClr>
                <a:srgbClr val="315F2F"/>
              </a:buClr>
              <a:buSzPct val="120000"/>
              <a:buFont typeface="Wingdings" pitchFamily="2" charset="2"/>
              <a:buChar char="ü"/>
            </a:pPr>
            <a:r>
              <a:rPr lang="fa-IR" sz="2400" b="1" dirty="0" smtClean="0">
                <a:solidFill>
                  <a:srgbClr val="315F2F"/>
                </a:solidFill>
                <a:cs typeface="B Mitra" pitchFamily="2" charset="-78"/>
              </a:rPr>
              <a:t>برگزاری مراسم افتتاحیه ساختمان جدید کمیته ملی المپیک</a:t>
            </a:r>
          </a:p>
          <a:p>
            <a:pPr marL="624078" lvl="0" indent="-514350" algn="r" rtl="1">
              <a:buClr>
                <a:srgbClr val="315F2F"/>
              </a:buClr>
              <a:buSzPct val="120000"/>
              <a:buFont typeface="Wingdings" pitchFamily="2" charset="2"/>
              <a:buChar char="ü"/>
            </a:pPr>
            <a:r>
              <a:rPr lang="fa-IR" sz="2400" b="1" dirty="0" smtClean="0">
                <a:solidFill>
                  <a:srgbClr val="315F2F"/>
                </a:solidFill>
                <a:cs typeface="B Mitra" pitchFamily="2" charset="-78"/>
              </a:rPr>
              <a:t>برگزاري مراسم بزرگداشت آقايان مرحوم نامجو و سلماسي</a:t>
            </a:r>
            <a:endParaRPr lang="en-US" sz="2400" b="1" dirty="0" smtClean="0">
              <a:solidFill>
                <a:srgbClr val="315F2F"/>
              </a:solidFill>
              <a:cs typeface="B Mitra" pitchFamily="2" charset="-78"/>
            </a:endParaRPr>
          </a:p>
          <a:p>
            <a:pPr marL="624078" lvl="0" indent="-514350" algn="r" rtl="1">
              <a:buClr>
                <a:srgbClr val="315F2F"/>
              </a:buClr>
              <a:buSzPct val="120000"/>
              <a:buFont typeface="Wingdings" pitchFamily="2" charset="2"/>
              <a:buChar char="ü"/>
            </a:pPr>
            <a:r>
              <a:rPr lang="fa-IR" sz="2400" b="1" dirty="0" smtClean="0">
                <a:solidFill>
                  <a:srgbClr val="315F2F"/>
                </a:solidFill>
                <a:cs typeface="B Mitra" pitchFamily="2" charset="-78"/>
              </a:rPr>
              <a:t>همكاري با فدراسيون كشتي در برپايي مراسم بزرگداشت جهان پهلوان تختي </a:t>
            </a:r>
            <a:endParaRPr lang="en-US" sz="2400" b="1" dirty="0" smtClean="0">
              <a:solidFill>
                <a:srgbClr val="315F2F"/>
              </a:solidFill>
              <a:cs typeface="B Mitra" pitchFamily="2" charset="-78"/>
            </a:endParaRPr>
          </a:p>
          <a:p>
            <a:pPr marL="628650" indent="-447675" algn="r" rtl="1">
              <a:buClr>
                <a:srgbClr val="315F2F"/>
              </a:buClr>
              <a:buSzPct val="120000"/>
              <a:buFont typeface="Wingdings" pitchFamily="2" charset="2"/>
              <a:buChar char="ü"/>
            </a:pPr>
            <a:r>
              <a:rPr lang="fa-IR" b="1" dirty="0" smtClean="0">
                <a:solidFill>
                  <a:srgbClr val="315F2F"/>
                </a:solidFill>
                <a:cs typeface="B Mitra" pitchFamily="2" charset="-78"/>
              </a:rPr>
              <a:t>برگزاری جلسات منظم با انجمن پیشکسوتان ورزش </a:t>
            </a:r>
          </a:p>
          <a:p>
            <a:pPr marL="628650" indent="-447675" algn="r" rtl="1">
              <a:buClr>
                <a:srgbClr val="315F2F"/>
              </a:buClr>
              <a:buSzPct val="120000"/>
              <a:buFont typeface="Wingdings" pitchFamily="2" charset="2"/>
              <a:buChar char="ü"/>
            </a:pPr>
            <a:r>
              <a:rPr lang="fa-IR" b="1" dirty="0" smtClean="0">
                <a:solidFill>
                  <a:srgbClr val="315F2F"/>
                </a:solidFill>
                <a:cs typeface="B Mitra" pitchFamily="2" charset="-78"/>
              </a:rPr>
              <a:t>ملاقات و عیادت از پیشکسوتان ورزش </a:t>
            </a:r>
            <a:endParaRPr lang="en-US" b="1" dirty="0" smtClean="0">
              <a:solidFill>
                <a:srgbClr val="315F2F"/>
              </a:solidFill>
              <a:cs typeface="B Mitra" pitchFamily="2" charset="-78"/>
            </a:endParaRPr>
          </a:p>
          <a:p>
            <a:pPr marL="628650" lvl="1" indent="-447675" algn="r" rtl="1">
              <a:buClr>
                <a:srgbClr val="315F2F"/>
              </a:buClr>
              <a:buSzPct val="120000"/>
              <a:buFont typeface="Wingdings" pitchFamily="2" charset="2"/>
              <a:buChar char="ü"/>
            </a:pPr>
            <a:r>
              <a:rPr lang="fa-IR" sz="2400" b="1" dirty="0" smtClean="0">
                <a:solidFill>
                  <a:srgbClr val="315F2F"/>
                </a:solidFill>
                <a:cs typeface="B Mitra" pitchFamily="2" charset="-78"/>
              </a:rPr>
              <a:t>برگزاري مراسم خداحافظي 4 المپين آقايان هادي ساعي ، حسين رضازاده ، علي دايي و عليرضا حيدري در سالن وزنه برداري ورزشگاه آزادي ( بدون پرداخت هزينه اي از سوي كميته ملي المپيك ) </a:t>
            </a:r>
            <a:endParaRPr lang="en-US" sz="2400" b="1" dirty="0" smtClean="0">
              <a:solidFill>
                <a:srgbClr val="315F2F"/>
              </a:solidFill>
              <a:cs typeface="B Mitra" pitchFamily="2" charset="-78"/>
            </a:endParaRPr>
          </a:p>
          <a:p>
            <a:pPr marL="628650" lvl="1" indent="-447675" algn="r" rtl="1">
              <a:buClr>
                <a:srgbClr val="315F2F"/>
              </a:buClr>
              <a:buSzPct val="120000"/>
              <a:buFont typeface="Wingdings" pitchFamily="2" charset="2"/>
              <a:buChar char="ü"/>
            </a:pPr>
            <a:r>
              <a:rPr lang="fa-IR" sz="2400" b="1" dirty="0" smtClean="0">
                <a:solidFill>
                  <a:srgbClr val="315F2F"/>
                </a:solidFill>
                <a:cs typeface="B Mitra" pitchFamily="2" charset="-78"/>
              </a:rPr>
              <a:t>برگزاری مراسم بدرقه اسكي بازان كشورمان براي شركت در المپيك زمستاني ونكوور و تهيه بنر براي آن ها</a:t>
            </a:r>
          </a:p>
          <a:p>
            <a:pPr marL="850392" lvl="1" indent="-457200" algn="r" rtl="1">
              <a:buFont typeface="Wingdings" pitchFamily="2" charset="2"/>
              <a:buChar char="ü"/>
            </a:pPr>
            <a:endParaRPr lang="en-US" sz="2000" dirty="0" smtClean="0"/>
          </a:p>
          <a:p>
            <a:pPr algn="r" rtl="1">
              <a:buNone/>
            </a:pPr>
            <a:endParaRPr lang="en-US" dirty="0"/>
          </a:p>
        </p:txBody>
      </p:sp>
      <p:sp>
        <p:nvSpPr>
          <p:cNvPr id="3" name="Title 2"/>
          <p:cNvSpPr>
            <a:spLocks noGrp="1"/>
          </p:cNvSpPr>
          <p:nvPr>
            <p:ph type="title"/>
          </p:nvPr>
        </p:nvSpPr>
        <p:spPr/>
        <p:txBody>
          <a:bodyPr>
            <a:normAutofit/>
          </a:bodyPr>
          <a:lstStyle/>
          <a:p>
            <a:pPr algn="r"/>
            <a:r>
              <a:rPr lang="fa-IR" sz="3200" dirty="0" smtClean="0">
                <a:solidFill>
                  <a:srgbClr val="C00000"/>
                </a:solidFill>
                <a:cs typeface="B Mitra" pitchFamily="2" charset="-78"/>
              </a:rPr>
              <a:t>مراسم و رویدادهای داخلی برگزار شده</a:t>
            </a:r>
            <a:endParaRPr lang="en-US" sz="3200" dirty="0">
              <a:solidFill>
                <a:srgbClr val="C00000"/>
              </a:solidFill>
              <a:cs typeface="B Mitra"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714488"/>
            <a:ext cx="8229600" cy="3805060"/>
          </a:xfrm>
        </p:spPr>
        <p:txBody>
          <a:bodyPr>
            <a:normAutofit/>
          </a:bodyPr>
          <a:lstStyle/>
          <a:p>
            <a:pPr marL="628650" indent="-519113" algn="r" rtl="1">
              <a:buClr>
                <a:srgbClr val="315F2F"/>
              </a:buClr>
              <a:buSzPct val="120000"/>
              <a:buFont typeface="Wingdings" pitchFamily="2" charset="2"/>
              <a:buChar char="ü"/>
            </a:pPr>
            <a:r>
              <a:rPr lang="fa-IR" b="1" dirty="0" smtClean="0">
                <a:solidFill>
                  <a:srgbClr val="315F2F"/>
                </a:solidFill>
                <a:cs typeface="B Mitra" pitchFamily="2" charset="-78"/>
              </a:rPr>
              <a:t>روز دوی المپیک سال 88 </a:t>
            </a:r>
            <a:r>
              <a:rPr lang="ar-SA" b="1" dirty="0" smtClean="0">
                <a:solidFill>
                  <a:srgbClr val="315F2F"/>
                </a:solidFill>
                <a:cs typeface="B Mitra" pitchFamily="2" charset="-78"/>
              </a:rPr>
              <a:t>با حضور بیش از 6000 هزار دونده در مجموعه ورزشی آزادی تهران برگزار شد</a:t>
            </a:r>
            <a:r>
              <a:rPr lang="en-US" b="1" dirty="0" smtClean="0">
                <a:solidFill>
                  <a:srgbClr val="315F2F"/>
                </a:solidFill>
                <a:cs typeface="B Mitra" pitchFamily="2" charset="-78"/>
              </a:rPr>
              <a:t>.</a:t>
            </a:r>
            <a:endParaRPr lang="fa-IR" b="1" dirty="0" smtClean="0">
              <a:solidFill>
                <a:srgbClr val="315F2F"/>
              </a:solidFill>
              <a:cs typeface="B Mitra" pitchFamily="2" charset="-78"/>
            </a:endParaRPr>
          </a:p>
          <a:p>
            <a:pPr marL="628650" indent="-519113" algn="r" rtl="1">
              <a:buClr>
                <a:srgbClr val="315F2F"/>
              </a:buClr>
              <a:buSzPct val="120000"/>
              <a:buFont typeface="Wingdings" pitchFamily="2" charset="2"/>
              <a:buChar char="ü"/>
            </a:pPr>
            <a:r>
              <a:rPr lang="fa-IR" b="1" dirty="0" smtClean="0">
                <a:solidFill>
                  <a:srgbClr val="315F2F"/>
                </a:solidFill>
                <a:cs typeface="B Mitra" pitchFamily="2" charset="-78"/>
              </a:rPr>
              <a:t>در این همایش </a:t>
            </a:r>
            <a:r>
              <a:rPr lang="ar-SA" b="1" dirty="0" smtClean="0">
                <a:solidFill>
                  <a:srgbClr val="315F2F"/>
                </a:solidFill>
                <a:cs typeface="B Mitra" pitchFamily="2" charset="-78"/>
              </a:rPr>
              <a:t> 3000 دونده </a:t>
            </a:r>
            <a:r>
              <a:rPr lang="fa-IR" b="1" dirty="0" smtClean="0">
                <a:solidFill>
                  <a:srgbClr val="315F2F"/>
                </a:solidFill>
                <a:cs typeface="B Mitra" pitchFamily="2" charset="-78"/>
              </a:rPr>
              <a:t>خانم </a:t>
            </a:r>
            <a:r>
              <a:rPr lang="ar-SA" b="1" dirty="0" smtClean="0">
                <a:solidFill>
                  <a:srgbClr val="315F2F"/>
                </a:solidFill>
                <a:cs typeface="B Mitra" pitchFamily="2" charset="-78"/>
              </a:rPr>
              <a:t> در روز اول</a:t>
            </a:r>
            <a:r>
              <a:rPr lang="fa-IR" b="1" dirty="0" smtClean="0">
                <a:solidFill>
                  <a:srgbClr val="315F2F"/>
                </a:solidFill>
                <a:cs typeface="B Mitra" pitchFamily="2" charset="-78"/>
              </a:rPr>
              <a:t> </a:t>
            </a:r>
            <a:r>
              <a:rPr lang="ar-SA" b="1" dirty="0" smtClean="0">
                <a:solidFill>
                  <a:srgbClr val="315F2F"/>
                </a:solidFill>
                <a:cs typeface="B Mitra" pitchFamily="2" charset="-78"/>
              </a:rPr>
              <a:t>مرداد و 3000 دونده مرد </a:t>
            </a:r>
            <a:r>
              <a:rPr lang="fa-IR" b="1" dirty="0" smtClean="0">
                <a:solidFill>
                  <a:srgbClr val="315F2F"/>
                </a:solidFill>
                <a:cs typeface="B Mitra" pitchFamily="2" charset="-78"/>
              </a:rPr>
              <a:t>روز دوم مرداد ماه 88 </a:t>
            </a:r>
            <a:r>
              <a:rPr lang="ar-SA" b="1" dirty="0" smtClean="0">
                <a:solidFill>
                  <a:srgbClr val="315F2F"/>
                </a:solidFill>
                <a:cs typeface="B Mitra" pitchFamily="2" charset="-78"/>
              </a:rPr>
              <a:t>به مناسبت "روز المپیک" با هم به رقابت</a:t>
            </a:r>
            <a:r>
              <a:rPr lang="fa-IR" b="1" dirty="0" smtClean="0">
                <a:solidFill>
                  <a:srgbClr val="315F2F"/>
                </a:solidFill>
                <a:cs typeface="B Mitra" pitchFamily="2" charset="-78"/>
              </a:rPr>
              <a:t> </a:t>
            </a:r>
            <a:r>
              <a:rPr lang="ar-SA" b="1" dirty="0" smtClean="0">
                <a:solidFill>
                  <a:srgbClr val="315F2F"/>
                </a:solidFill>
                <a:cs typeface="B Mitra" pitchFamily="2" charset="-78"/>
              </a:rPr>
              <a:t>پرداختند</a:t>
            </a:r>
            <a:r>
              <a:rPr lang="en-US" b="1" dirty="0" smtClean="0">
                <a:solidFill>
                  <a:srgbClr val="315F2F"/>
                </a:solidFill>
                <a:cs typeface="B Mitra" pitchFamily="2" charset="-78"/>
              </a:rPr>
              <a:t>.</a:t>
            </a:r>
            <a:endParaRPr lang="fa-IR" b="1" dirty="0" smtClean="0">
              <a:solidFill>
                <a:srgbClr val="315F2F"/>
              </a:solidFill>
              <a:cs typeface="B Mitra" pitchFamily="2" charset="-78"/>
            </a:endParaRPr>
          </a:p>
          <a:p>
            <a:pPr marL="628650" indent="-519113" algn="r" rtl="1">
              <a:buClr>
                <a:srgbClr val="315F2F"/>
              </a:buClr>
              <a:buSzPct val="120000"/>
              <a:buFont typeface="Wingdings" pitchFamily="2" charset="2"/>
              <a:buChar char="ü"/>
            </a:pPr>
            <a:r>
              <a:rPr lang="fa-IR" b="1" dirty="0" smtClean="0">
                <a:solidFill>
                  <a:srgbClr val="315F2F"/>
                </a:solidFill>
                <a:cs typeface="B Mitra" pitchFamily="2" charset="-78"/>
              </a:rPr>
              <a:t>به منظور تشویق شرکت کنندگان به 30 نفر اول و به جوان ترین و مسن ترین شرکت کنندگان جوائزی از سوی کمیته ملی المپیک اهداء گردید. </a:t>
            </a:r>
            <a:endParaRPr lang="en-US" b="1" dirty="0" smtClean="0">
              <a:solidFill>
                <a:srgbClr val="315F2F"/>
              </a:solidFill>
              <a:cs typeface="B Mitra" pitchFamily="2" charset="-78"/>
            </a:endParaRPr>
          </a:p>
          <a:p>
            <a:pPr algn="r" rtl="1"/>
            <a:endParaRPr lang="en-US" dirty="0"/>
          </a:p>
        </p:txBody>
      </p:sp>
      <p:sp>
        <p:nvSpPr>
          <p:cNvPr id="3" name="Title 2"/>
          <p:cNvSpPr>
            <a:spLocks noGrp="1"/>
          </p:cNvSpPr>
          <p:nvPr>
            <p:ph type="title"/>
          </p:nvPr>
        </p:nvSpPr>
        <p:spPr>
          <a:xfrm>
            <a:off x="357158" y="428604"/>
            <a:ext cx="8229600" cy="1000124"/>
          </a:xfrm>
        </p:spPr>
        <p:txBody>
          <a:bodyPr/>
          <a:lstStyle/>
          <a:p>
            <a:pPr algn="ctr" rtl="1"/>
            <a:r>
              <a:rPr lang="fa-IR" dirty="0" smtClean="0">
                <a:solidFill>
                  <a:srgbClr val="843728"/>
                </a:solidFill>
                <a:cs typeface="B Mitra" pitchFamily="2" charset="-78"/>
              </a:rPr>
              <a:t>برگزاری دوی روز المپیک</a:t>
            </a:r>
            <a:endParaRPr lang="en-US" dirty="0">
              <a:solidFill>
                <a:srgbClr val="843728"/>
              </a:solidFill>
              <a:cs typeface="B Mitra"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357298"/>
            <a:ext cx="8229600" cy="5072098"/>
          </a:xfrm>
        </p:spPr>
        <p:txBody>
          <a:bodyPr>
            <a:normAutofit fontScale="25000" lnSpcReduction="20000"/>
          </a:bodyPr>
          <a:lstStyle/>
          <a:p>
            <a:pPr algn="r" rtl="1">
              <a:buNone/>
            </a:pPr>
            <a:r>
              <a:rPr lang="fa-IR" sz="8000" b="1" u="sng" dirty="0" smtClean="0">
                <a:solidFill>
                  <a:srgbClr val="843728"/>
                </a:solidFill>
                <a:cs typeface="B Mitra" pitchFamily="2" charset="-78"/>
              </a:rPr>
              <a:t>الف) دوره­های مدیریت و مربیگری المپیک سولیداریتی</a:t>
            </a:r>
            <a:endParaRPr lang="en-US" sz="8000" dirty="0" smtClean="0">
              <a:solidFill>
                <a:srgbClr val="843728"/>
              </a:solidFill>
              <a:cs typeface="B Mitra" pitchFamily="2" charset="-78"/>
            </a:endParaRPr>
          </a:p>
          <a:p>
            <a:pPr lvl="0" algn="r" rtl="1">
              <a:lnSpc>
                <a:spcPct val="170000"/>
              </a:lnSpc>
              <a:buClr>
                <a:srgbClr val="315F2F"/>
              </a:buClr>
              <a:buSzPct val="120000"/>
              <a:buFont typeface="Wingdings" pitchFamily="2" charset="2"/>
              <a:buChar char="ü"/>
            </a:pPr>
            <a:r>
              <a:rPr lang="fa-IR" sz="8000" b="1" dirty="0" smtClean="0">
                <a:solidFill>
                  <a:srgbClr val="315F2F"/>
                </a:solidFill>
                <a:cs typeface="B Mitra" pitchFamily="2" charset="-78"/>
              </a:rPr>
              <a:t>دریافت و بررسی بخشنامه­های جدید المپیک سولیداریتی مربوط به دوره چهار ساله 2009 لغایت 2012 میلادی و برنامه­ریزی جهت اجرای دوره­های مدیریت و مربیگری بر اساس این بخشنامه در ایران</a:t>
            </a:r>
            <a:endParaRPr lang="en-US" sz="8000" b="1" dirty="0" smtClean="0">
              <a:solidFill>
                <a:srgbClr val="315F2F"/>
              </a:solidFill>
              <a:cs typeface="B Mitra" pitchFamily="2" charset="-78"/>
            </a:endParaRPr>
          </a:p>
          <a:p>
            <a:pPr lvl="0" algn="r" rtl="1">
              <a:lnSpc>
                <a:spcPct val="170000"/>
              </a:lnSpc>
              <a:buClr>
                <a:srgbClr val="315F2F"/>
              </a:buClr>
              <a:buSzPct val="120000"/>
              <a:buFont typeface="Wingdings" pitchFamily="2" charset="2"/>
              <a:buChar char="ü"/>
            </a:pPr>
            <a:r>
              <a:rPr lang="fa-IR" sz="8000" b="1" dirty="0" smtClean="0">
                <a:solidFill>
                  <a:srgbClr val="315F2F"/>
                </a:solidFill>
                <a:cs typeface="B Mitra" pitchFamily="2" charset="-78"/>
              </a:rPr>
              <a:t>برگزاری یک دوره مدیریت ورزشی سولیداریتی ویژه مسئولین فدراسیون­های ورزشی در تاریخ 21 لغایت 25 تیر ماه 1388</a:t>
            </a:r>
            <a:endParaRPr lang="en-US" sz="8000" b="1" dirty="0" smtClean="0">
              <a:solidFill>
                <a:srgbClr val="315F2F"/>
              </a:solidFill>
              <a:cs typeface="B Mitra" pitchFamily="2" charset="-78"/>
            </a:endParaRPr>
          </a:p>
          <a:p>
            <a:pPr lvl="0" algn="r" rtl="1">
              <a:lnSpc>
                <a:spcPct val="170000"/>
              </a:lnSpc>
              <a:buClr>
                <a:srgbClr val="315F2F"/>
              </a:buClr>
              <a:buSzPct val="120000"/>
              <a:buFont typeface="Wingdings" pitchFamily="2" charset="2"/>
              <a:buChar char="ü"/>
            </a:pPr>
            <a:r>
              <a:rPr lang="fa-IR" sz="8000" b="1" dirty="0" smtClean="0">
                <a:solidFill>
                  <a:srgbClr val="315F2F"/>
                </a:solidFill>
                <a:cs typeface="B Mitra" pitchFamily="2" charset="-78"/>
              </a:rPr>
              <a:t>برگزاری یک دوره مدیریت ورزشی سولیداریتی ویژه مدیران ورزش ارتش ج.ا.ا در تاریخ 4-8 مرداد ماه 1388</a:t>
            </a:r>
            <a:endParaRPr lang="en-US" sz="8000" b="1" dirty="0" smtClean="0">
              <a:solidFill>
                <a:srgbClr val="315F2F"/>
              </a:solidFill>
              <a:cs typeface="B Mitra" pitchFamily="2" charset="-78"/>
            </a:endParaRPr>
          </a:p>
          <a:p>
            <a:pPr lvl="0" algn="r" rtl="1">
              <a:lnSpc>
                <a:spcPct val="170000"/>
              </a:lnSpc>
              <a:buClr>
                <a:srgbClr val="315F2F"/>
              </a:buClr>
              <a:buSzPct val="120000"/>
              <a:buFont typeface="Wingdings" pitchFamily="2" charset="2"/>
              <a:buChar char="ü"/>
            </a:pPr>
            <a:r>
              <a:rPr lang="fa-IR" sz="8000" b="1" dirty="0" smtClean="0">
                <a:solidFill>
                  <a:srgbClr val="315F2F"/>
                </a:solidFill>
                <a:cs typeface="B Mitra" pitchFamily="2" charset="-78"/>
              </a:rPr>
              <a:t>برگزاری یک دوره مدیریت ورزشی سولیداریتی ویژه سرپرستان تیم­های اعزامی به بازیهای آسیایی 2010 گوانجو در تاریخ 22 لغایت 26 شهریور 1388</a:t>
            </a:r>
            <a:endParaRPr lang="en-US" sz="8000" b="1" dirty="0" smtClean="0">
              <a:solidFill>
                <a:srgbClr val="315F2F"/>
              </a:solidFill>
              <a:cs typeface="B Mitra" pitchFamily="2" charset="-78"/>
            </a:endParaRPr>
          </a:p>
        </p:txBody>
      </p:sp>
      <p:sp>
        <p:nvSpPr>
          <p:cNvPr id="3" name="Title 2"/>
          <p:cNvSpPr>
            <a:spLocks noGrp="1"/>
          </p:cNvSpPr>
          <p:nvPr>
            <p:ph type="title"/>
          </p:nvPr>
        </p:nvSpPr>
        <p:spPr>
          <a:xfrm>
            <a:off x="457200" y="274638"/>
            <a:ext cx="8229600" cy="868346"/>
          </a:xfrm>
        </p:spPr>
        <p:txBody>
          <a:bodyPr>
            <a:normAutofit/>
          </a:bodyPr>
          <a:lstStyle/>
          <a:p>
            <a:pPr algn="ctr"/>
            <a:r>
              <a:rPr lang="fa-IR" sz="3200" dirty="0" smtClean="0">
                <a:solidFill>
                  <a:srgbClr val="C00000"/>
                </a:solidFill>
                <a:cs typeface="B Mitra" pitchFamily="2" charset="-78"/>
              </a:rPr>
              <a:t>عملکرد بخش آموزش، پژوهش و همبستگی المپیک</a:t>
            </a:r>
            <a:endParaRPr lang="en-US" sz="3200" dirty="0">
              <a:solidFill>
                <a:srgbClr val="C00000"/>
              </a:solidFill>
              <a:cs typeface="B Mitra"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857232"/>
            <a:ext cx="8229600" cy="5072098"/>
          </a:xfrm>
        </p:spPr>
        <p:txBody>
          <a:bodyPr>
            <a:normAutofit fontScale="70000" lnSpcReduction="20000"/>
          </a:bodyPr>
          <a:lstStyle/>
          <a:p>
            <a:pPr marL="542925" indent="-433388" algn="r" rtl="1">
              <a:lnSpc>
                <a:spcPct val="170000"/>
              </a:lnSpc>
              <a:buClr>
                <a:srgbClr val="315F2F"/>
              </a:buClr>
              <a:buSzPct val="120000"/>
              <a:buFont typeface="Wingdings" pitchFamily="2" charset="2"/>
              <a:buChar char="ü"/>
            </a:pPr>
            <a:r>
              <a:rPr lang="fa-IR" sz="2800" b="1" dirty="0" smtClean="0">
                <a:solidFill>
                  <a:srgbClr val="315F2F"/>
                </a:solidFill>
                <a:cs typeface="B Mitra" pitchFamily="2" charset="-78"/>
              </a:rPr>
              <a:t>برگزاری یک دوره مربیگری سولیداریتی تیروکمان با حضور مربی انگلیسی، جی. بیرمن از تاریخ 21 لغایت 28 آبان 1388</a:t>
            </a:r>
          </a:p>
          <a:p>
            <a:pPr marL="542925" indent="-433388" algn="r" rtl="1">
              <a:lnSpc>
                <a:spcPct val="170000"/>
              </a:lnSpc>
              <a:buClr>
                <a:srgbClr val="315F2F"/>
              </a:buClr>
              <a:buSzPct val="120000"/>
              <a:buFont typeface="Wingdings" pitchFamily="2" charset="2"/>
              <a:buChar char="ü"/>
            </a:pPr>
            <a:r>
              <a:rPr lang="fa-IR" sz="2800" b="1" dirty="0" smtClean="0">
                <a:solidFill>
                  <a:srgbClr val="315F2F"/>
                </a:solidFill>
                <a:cs typeface="B Mitra" pitchFamily="2" charset="-78"/>
              </a:rPr>
              <a:t>برگزاری اولین نشست دوره مدیریت پیشرفته ورزشی در تاریخ 16 و 17 آذر 1388 که نخستین بار توسط کمیته ملی المپیک کشورمان برگزار ­می­گردد.</a:t>
            </a:r>
            <a:endParaRPr lang="en-US" sz="2800" b="1" dirty="0" smtClean="0">
              <a:solidFill>
                <a:srgbClr val="315F2F"/>
              </a:solidFill>
              <a:cs typeface="B Mitra" pitchFamily="2" charset="-78"/>
            </a:endParaRPr>
          </a:p>
          <a:p>
            <a:pPr marL="542925" lvl="0" indent="-433388" algn="r" rtl="1">
              <a:lnSpc>
                <a:spcPct val="170000"/>
              </a:lnSpc>
              <a:buClr>
                <a:srgbClr val="315F2F"/>
              </a:buClr>
              <a:buSzPct val="120000"/>
              <a:buFont typeface="Wingdings" pitchFamily="2" charset="2"/>
              <a:buChar char="ü"/>
            </a:pPr>
            <a:r>
              <a:rPr lang="fa-IR" sz="2800" b="1" dirty="0" smtClean="0">
                <a:solidFill>
                  <a:srgbClr val="315F2F"/>
                </a:solidFill>
                <a:cs typeface="B Mitra" pitchFamily="2" charset="-78"/>
              </a:rPr>
              <a:t>برگزاری دوره مدیریت ورزشی سولیداریتی ویژه مدیران ورزشی سازمان بهداشت صنعت نفت در تاریخ 20-24 دی ماه 1388  </a:t>
            </a:r>
            <a:endParaRPr lang="en-US" sz="2800" b="1" dirty="0" smtClean="0">
              <a:solidFill>
                <a:srgbClr val="315F2F"/>
              </a:solidFill>
              <a:cs typeface="B Mitra" pitchFamily="2" charset="-78"/>
            </a:endParaRPr>
          </a:p>
          <a:p>
            <a:pPr marL="542925" lvl="0" indent="-433388" algn="r" rtl="1">
              <a:lnSpc>
                <a:spcPct val="170000"/>
              </a:lnSpc>
              <a:buClr>
                <a:srgbClr val="315F2F"/>
              </a:buClr>
              <a:buSzPct val="120000"/>
              <a:buFont typeface="Wingdings" pitchFamily="2" charset="2"/>
              <a:buChar char="ü"/>
            </a:pPr>
            <a:r>
              <a:rPr lang="fa-IR" sz="2800" b="1" dirty="0" smtClean="0">
                <a:solidFill>
                  <a:srgbClr val="315F2F"/>
                </a:solidFill>
                <a:cs typeface="B Mitra" pitchFamily="2" charset="-78"/>
              </a:rPr>
              <a:t>برگزاری دوره مربیگری سولیداریتی ویژه رشته هندبال 25-19 دی ماه 1388</a:t>
            </a:r>
            <a:endParaRPr lang="en-US" sz="2800" b="1" dirty="0" smtClean="0">
              <a:solidFill>
                <a:srgbClr val="315F2F"/>
              </a:solidFill>
              <a:cs typeface="B Mitra" pitchFamily="2" charset="-78"/>
            </a:endParaRPr>
          </a:p>
          <a:p>
            <a:pPr marL="542925" lvl="0" indent="-433388" algn="r" rtl="1">
              <a:lnSpc>
                <a:spcPct val="170000"/>
              </a:lnSpc>
              <a:buClr>
                <a:srgbClr val="315F2F"/>
              </a:buClr>
              <a:buSzPct val="120000"/>
              <a:buFont typeface="Wingdings" pitchFamily="2" charset="2"/>
              <a:buChar char="ü"/>
            </a:pPr>
            <a:r>
              <a:rPr lang="fa-IR" sz="2800" b="1" dirty="0" smtClean="0">
                <a:solidFill>
                  <a:srgbClr val="315F2F"/>
                </a:solidFill>
                <a:cs typeface="B Mitra" pitchFamily="2" charset="-78"/>
              </a:rPr>
              <a:t>برگزاری دومین نشست دوره مدیریت پیشرفته ورزشی در تاریخ 14 و 15 دی 1388  </a:t>
            </a:r>
            <a:endParaRPr lang="en-US" sz="2800" b="1" dirty="0" smtClean="0">
              <a:solidFill>
                <a:srgbClr val="315F2F"/>
              </a:solidFill>
              <a:cs typeface="B Mitra" pitchFamily="2" charset="-78"/>
            </a:endParaRPr>
          </a:p>
          <a:p>
            <a:pPr marL="542925" lvl="0" indent="-433388" algn="r" rtl="1">
              <a:lnSpc>
                <a:spcPct val="170000"/>
              </a:lnSpc>
              <a:buClr>
                <a:srgbClr val="315F2F"/>
              </a:buClr>
              <a:buSzPct val="120000"/>
              <a:buFont typeface="Wingdings" pitchFamily="2" charset="2"/>
              <a:buChar char="ü"/>
            </a:pPr>
            <a:r>
              <a:rPr lang="fa-IR" sz="2800" b="1" dirty="0" smtClean="0">
                <a:solidFill>
                  <a:srgbClr val="315F2F"/>
                </a:solidFill>
                <a:cs typeface="B Mitra" pitchFamily="2" charset="-78"/>
              </a:rPr>
              <a:t>برگزاری دوره مربیگری سولیداریتی ویژه رشته بسکتبال بانوان 20-11 بهمن 1388</a:t>
            </a:r>
            <a:endParaRPr lang="en-US" sz="2800" b="1" dirty="0" smtClean="0">
              <a:solidFill>
                <a:srgbClr val="315F2F"/>
              </a:solidFill>
              <a:cs typeface="B Mitra" pitchFamily="2" charset="-78"/>
            </a:endParaRPr>
          </a:p>
          <a:p>
            <a:pPr marL="542925" lvl="0" indent="-433388" algn="r" rtl="1">
              <a:lnSpc>
                <a:spcPct val="170000"/>
              </a:lnSpc>
              <a:buClr>
                <a:srgbClr val="315F2F"/>
              </a:buClr>
              <a:buSzPct val="120000"/>
              <a:buFont typeface="Wingdings" pitchFamily="2" charset="2"/>
              <a:buChar char="ü"/>
            </a:pPr>
            <a:r>
              <a:rPr lang="fa-IR" sz="2800" b="1" dirty="0" smtClean="0">
                <a:solidFill>
                  <a:srgbClr val="315F2F"/>
                </a:solidFill>
                <a:cs typeface="B Mitra" pitchFamily="2" charset="-78"/>
              </a:rPr>
              <a:t>برگزاری سومین نشست دوره مدیریت پیشرفته ورزشی در تاریخ 12و 13 بهمن 1388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472" y="500042"/>
            <a:ext cx="8229600" cy="5721563"/>
          </a:xfrm>
        </p:spPr>
        <p:txBody>
          <a:bodyPr/>
          <a:lstStyle/>
          <a:p>
            <a:pPr algn="r" rtl="1">
              <a:buNone/>
            </a:pPr>
            <a:r>
              <a:rPr lang="fa-IR" b="1" dirty="0" smtClean="0">
                <a:solidFill>
                  <a:srgbClr val="843728"/>
                </a:solidFill>
                <a:cs typeface="B Mitra" pitchFamily="2" charset="-78"/>
              </a:rPr>
              <a:t>ب) پیگیری امور مربوط به برنامه­های چهار ساله 2012- 2009 المپیک سولیداریتی:</a:t>
            </a:r>
          </a:p>
          <a:p>
            <a:pPr algn="r" rtl="1">
              <a:buNone/>
            </a:pPr>
            <a:r>
              <a:rPr lang="fa-IR" b="1" dirty="0" smtClean="0">
                <a:solidFill>
                  <a:srgbClr val="315F2F"/>
                </a:solidFill>
                <a:cs typeface="B Mitra" pitchFamily="2" charset="-78"/>
              </a:rPr>
              <a:t>   اعزام­های علمی و آموزشی و بورسیه­ها 17 مورد</a:t>
            </a:r>
          </a:p>
          <a:p>
            <a:pPr algn="r" rtl="1">
              <a:buNone/>
            </a:pPr>
            <a:endParaRPr lang="fa-IR" b="1" u="sng" dirty="0" smtClean="0">
              <a:cs typeface="B Mitra" pitchFamily="2" charset="-78"/>
            </a:endParaRPr>
          </a:p>
          <a:p>
            <a:pPr algn="r" rtl="1">
              <a:buNone/>
            </a:pPr>
            <a:r>
              <a:rPr lang="fa-IR" b="1" u="sng" dirty="0" smtClean="0">
                <a:solidFill>
                  <a:srgbClr val="843728"/>
                </a:solidFill>
                <a:cs typeface="B Mitra" pitchFamily="2" charset="-78"/>
              </a:rPr>
              <a:t>ج) انتشارات  </a:t>
            </a:r>
            <a:endParaRPr lang="en-US" dirty="0" smtClean="0">
              <a:solidFill>
                <a:srgbClr val="843728"/>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 نظارت، پیگیری، چاپ و انتشار26 مورد</a:t>
            </a: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چاپ و انتشار فصلنامه­های شماره 45 بهار 88. 46 تابستان 88، 47 پاییز 88، 48 زمستان 88، 40 بهار 89 </a:t>
            </a: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توزیع بخش­های مختلف نسخه جدید کتاب راهنمای مدیریت ورزشی بین مترجمین جهت بازنگری و احیاناً ترجمه و پیگیری دریافت آنها جهت به چاپ سپاری. </a:t>
            </a:r>
            <a:endParaRPr lang="en-US" b="1"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تهیه طرح تقسیم کتاب­های موجود در انبار</a:t>
            </a:r>
            <a:endParaRPr lang="en-US" b="1" dirty="0" smtClean="0">
              <a:solidFill>
                <a:srgbClr val="315F2F"/>
              </a:solidFill>
              <a:cs typeface="B Mitra" pitchFamily="2" charset="-78"/>
            </a:endParaRPr>
          </a:p>
          <a:p>
            <a:pPr marL="714375" indent="-604838" algn="r" rtl="1">
              <a:buClr>
                <a:srgbClr val="315F2F"/>
              </a:buClr>
              <a:buSzPct val="120000"/>
            </a:pPr>
            <a:endParaRPr lang="fa-IR" b="1" u="sng" dirty="0" smtClean="0">
              <a:cs typeface="B Mitra" pitchFamily="2" charset="-78"/>
            </a:endParaRPr>
          </a:p>
          <a:p>
            <a:pPr algn="r" rtl="1">
              <a:buNone/>
            </a:pPr>
            <a:endParaRPr lang="en-US" dirty="0">
              <a:cs typeface="B Mitra"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794"/>
            <a:ext cx="8229600" cy="5221497"/>
          </a:xfrm>
        </p:spPr>
        <p:txBody>
          <a:bodyPr>
            <a:normAutofit fontScale="92500" lnSpcReduction="20000"/>
          </a:bodyPr>
          <a:lstStyle/>
          <a:p>
            <a:pPr algn="r" rtl="1">
              <a:buNone/>
            </a:pPr>
            <a:r>
              <a:rPr lang="fa-IR" b="1" u="sng" dirty="0" smtClean="0">
                <a:solidFill>
                  <a:srgbClr val="843728"/>
                </a:solidFill>
                <a:cs typeface="B Mitra" pitchFamily="2" charset="-78"/>
              </a:rPr>
              <a:t>د) فصلنامه المپیک</a:t>
            </a:r>
            <a:endParaRPr lang="en-US" dirty="0" smtClean="0">
              <a:solidFill>
                <a:srgbClr val="843728"/>
              </a:solidFill>
              <a:cs typeface="B Mitra" pitchFamily="2" charset="-78"/>
            </a:endParaRPr>
          </a:p>
          <a:p>
            <a:pPr marL="624078" indent="-514350" algn="r" rtl="1">
              <a:buClr>
                <a:srgbClr val="315F2F"/>
              </a:buClr>
              <a:buSzPct val="120000"/>
              <a:buFont typeface="Wingdings" pitchFamily="2" charset="2"/>
              <a:buChar char="ü"/>
            </a:pPr>
            <a:r>
              <a:rPr lang="fa-IR" b="1" dirty="0" smtClean="0">
                <a:solidFill>
                  <a:srgbClr val="315F2F"/>
                </a:solidFill>
                <a:cs typeface="B Mitra" pitchFamily="2" charset="-78"/>
              </a:rPr>
              <a:t>انجام کلیه امور مربوط به فصلنامه­های شماره 45 بهار 88، 46 تابستان 88، 47 پائیز 88، 48 زمستان 88، 49 بهار 89، 50 تابستان 89  شامل دریافت مقالات، ارسال برای داوری و تائید برای چاپ.  </a:t>
            </a:r>
            <a:endParaRPr lang="en-US" b="1" dirty="0" smtClean="0">
              <a:solidFill>
                <a:srgbClr val="315F2F"/>
              </a:solidFill>
              <a:cs typeface="B Mitra" pitchFamily="2" charset="-78"/>
            </a:endParaRPr>
          </a:p>
          <a:p>
            <a:pPr marL="624078" indent="-514350" algn="r" rtl="1">
              <a:buClr>
                <a:srgbClr val="315F2F"/>
              </a:buClr>
              <a:buSzPct val="120000"/>
              <a:buFont typeface="Wingdings" pitchFamily="2" charset="2"/>
              <a:buChar char="ü"/>
            </a:pPr>
            <a:r>
              <a:rPr lang="fa-IR" b="1" dirty="0" smtClean="0">
                <a:solidFill>
                  <a:srgbClr val="315F2F"/>
                </a:solidFill>
                <a:cs typeface="B Mitra" pitchFamily="2" charset="-78"/>
              </a:rPr>
              <a:t>ارسال فصلنامه­های فوق برای مقامات، ادارات تربیت بدنی استانها، فدراسیونها، اعضای هیئت علمی و.... .</a:t>
            </a:r>
            <a:endParaRPr lang="en-US" b="1" dirty="0" smtClean="0">
              <a:solidFill>
                <a:srgbClr val="315F2F"/>
              </a:solidFill>
              <a:cs typeface="B Mitra" pitchFamily="2" charset="-78"/>
            </a:endParaRPr>
          </a:p>
          <a:p>
            <a:pPr marL="624078" indent="-514350" algn="r" rtl="1">
              <a:buClr>
                <a:srgbClr val="315F2F"/>
              </a:buClr>
              <a:buSzPct val="120000"/>
              <a:buFont typeface="Wingdings" pitchFamily="2" charset="2"/>
              <a:buChar char="ü"/>
            </a:pPr>
            <a:r>
              <a:rPr lang="fa-IR" b="1" dirty="0" smtClean="0">
                <a:solidFill>
                  <a:srgbClr val="315F2F"/>
                </a:solidFill>
                <a:cs typeface="B Mitra" pitchFamily="2" charset="-78"/>
              </a:rPr>
              <a:t>داوری تعداد 185 مقاله </a:t>
            </a:r>
            <a:endParaRPr lang="en-US" b="1" dirty="0" smtClean="0">
              <a:solidFill>
                <a:srgbClr val="315F2F"/>
              </a:solidFill>
              <a:cs typeface="B Mitra" pitchFamily="2" charset="-78"/>
            </a:endParaRPr>
          </a:p>
          <a:p>
            <a:pPr marL="624078" indent="-514350" algn="r" rtl="1">
              <a:buClr>
                <a:srgbClr val="315F2F"/>
              </a:buClr>
              <a:buSzPct val="120000"/>
              <a:buFont typeface="Wingdings" pitchFamily="2" charset="2"/>
              <a:buChar char="ü"/>
            </a:pPr>
            <a:r>
              <a:rPr lang="fa-IR" b="1" dirty="0" smtClean="0">
                <a:solidFill>
                  <a:srgbClr val="315F2F"/>
                </a:solidFill>
                <a:cs typeface="B Mitra" pitchFamily="2" charset="-78"/>
              </a:rPr>
              <a:t>انجام امور مربوط به نصب و راه­اندازی نرم افزار داوری الکترونیک مقالات.</a:t>
            </a:r>
            <a:endParaRPr lang="en-US" b="1" dirty="0" smtClean="0">
              <a:solidFill>
                <a:srgbClr val="315F2F"/>
              </a:solidFill>
              <a:cs typeface="B Mitra" pitchFamily="2" charset="-78"/>
            </a:endParaRPr>
          </a:p>
          <a:p>
            <a:pPr marL="624078" indent="-514350" algn="r" rtl="1">
              <a:buClr>
                <a:srgbClr val="315F2F"/>
              </a:buClr>
              <a:buSzPct val="120000"/>
              <a:buFont typeface="Wingdings" pitchFamily="2" charset="2"/>
              <a:buChar char="ü"/>
            </a:pPr>
            <a:r>
              <a:rPr lang="fa-IR" b="1" dirty="0" smtClean="0">
                <a:solidFill>
                  <a:srgbClr val="315F2F"/>
                </a:solidFill>
                <a:cs typeface="B Mitra" pitchFamily="2" charset="-78"/>
              </a:rPr>
              <a:t>ثبت نام کلیه داوران در سایت فصلنامه المپیک.</a:t>
            </a:r>
            <a:endParaRPr lang="en-US" b="1" dirty="0" smtClean="0">
              <a:solidFill>
                <a:srgbClr val="315F2F"/>
              </a:solidFill>
              <a:cs typeface="B Mitra" pitchFamily="2" charset="-78"/>
            </a:endParaRPr>
          </a:p>
          <a:p>
            <a:pPr marL="624078" indent="-514350" algn="r" rtl="1">
              <a:buClr>
                <a:srgbClr val="315F2F"/>
              </a:buClr>
              <a:buSzPct val="120000"/>
              <a:buFont typeface="Wingdings" pitchFamily="2" charset="2"/>
              <a:buChar char="ü"/>
            </a:pPr>
            <a:r>
              <a:rPr lang="fa-IR" b="1" dirty="0" smtClean="0">
                <a:solidFill>
                  <a:srgbClr val="315F2F"/>
                </a:solidFill>
                <a:cs typeface="B Mitra" pitchFamily="2" charset="-78"/>
              </a:rPr>
              <a:t>شرکت در نمایشگاه "دستاوردهای پژوهشی و فناوری سال 88" در محل مصلی بزرگ تهران در آذر ماه 88 به مدت یک هفته </a:t>
            </a:r>
          </a:p>
          <a:p>
            <a:pPr marL="624078" indent="-514350" algn="r" rtl="1">
              <a:buClr>
                <a:srgbClr val="315F2F"/>
              </a:buClr>
              <a:buSzPct val="120000"/>
              <a:buNone/>
            </a:pPr>
            <a:endParaRPr lang="fa-IR" b="1" dirty="0" smtClean="0">
              <a:solidFill>
                <a:srgbClr val="315F2F"/>
              </a:solidFill>
              <a:cs typeface="B Mitra" pitchFamily="2" charset="-78"/>
            </a:endParaRPr>
          </a:p>
          <a:p>
            <a:pPr algn="r" rtl="1">
              <a:buNone/>
            </a:pPr>
            <a:r>
              <a:rPr lang="fa-IR" b="1" dirty="0" smtClean="0">
                <a:solidFill>
                  <a:srgbClr val="843728"/>
                </a:solidFill>
                <a:cs typeface="B Mitra" pitchFamily="2" charset="-78"/>
              </a:rPr>
              <a:t>هـ : پژوهش</a:t>
            </a:r>
            <a:endParaRPr lang="en-US" b="1" dirty="0" smtClean="0">
              <a:solidFill>
                <a:srgbClr val="843728"/>
              </a:solidFill>
              <a:cs typeface="B Mitra" pitchFamily="2" charset="-78"/>
            </a:endParaRPr>
          </a:p>
          <a:p>
            <a:pPr algn="r" rtl="1">
              <a:buNone/>
            </a:pPr>
            <a:r>
              <a:rPr lang="fa-IR" b="1" dirty="0" smtClean="0">
                <a:solidFill>
                  <a:srgbClr val="315F2F"/>
                </a:solidFill>
                <a:cs typeface="B Mitra" pitchFamily="2" charset="-78"/>
              </a:rPr>
              <a:t> - اجرا و انتشار پژوهش­ها 5 مورد </a:t>
            </a:r>
          </a:p>
          <a:p>
            <a:pPr marL="624078" indent="-514350" algn="r" rtl="1">
              <a:buClr>
                <a:srgbClr val="315F2F"/>
              </a:buClr>
              <a:buSzPct val="120000"/>
              <a:buFont typeface="Wingdings" pitchFamily="2" charset="2"/>
              <a:buChar char="ü"/>
            </a:pPr>
            <a:endParaRPr lang="en-US" b="1" dirty="0" smtClean="0">
              <a:solidFill>
                <a:srgbClr val="315F2F"/>
              </a:solidFill>
              <a:cs typeface="B Mitra" pitchFamily="2" charset="-78"/>
            </a:endParaRPr>
          </a:p>
          <a:p>
            <a:pPr marL="624078" indent="-514350">
              <a:buClr>
                <a:srgbClr val="315F2F"/>
              </a:buClr>
              <a:buSzPct val="120000"/>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542925" indent="-433388" algn="r" rtl="1">
              <a:buClr>
                <a:srgbClr val="315F2F"/>
              </a:buClr>
              <a:buSzPct val="120000"/>
              <a:buFont typeface="Wingdings" pitchFamily="2" charset="2"/>
              <a:buChar char="ü"/>
            </a:pPr>
            <a:r>
              <a:rPr lang="fa-IR" b="1" dirty="0" smtClean="0">
                <a:solidFill>
                  <a:srgbClr val="315F2F"/>
                </a:solidFill>
                <a:cs typeface="B Mitra" pitchFamily="2" charset="-78"/>
              </a:rPr>
              <a:t>مکاتبه با فدراسیون های ورزشی بمنظور  هماهنگی در خصوص اعزام، اخذ ویزا، تهیه بلیط و مجوز خروج و ...240 مورد</a:t>
            </a:r>
          </a:p>
          <a:p>
            <a:pPr marL="542925" indent="-433388" algn="r" rtl="1">
              <a:buClr>
                <a:srgbClr val="315F2F"/>
              </a:buClr>
              <a:buSzPct val="120000"/>
              <a:buFont typeface="Wingdings" pitchFamily="2" charset="2"/>
              <a:buChar char="ü"/>
            </a:pPr>
            <a:r>
              <a:rPr lang="fa-IR" b="1" dirty="0" smtClean="0">
                <a:solidFill>
                  <a:srgbClr val="315F2F"/>
                </a:solidFill>
                <a:cs typeface="B Mitra" pitchFamily="2" charset="-78"/>
              </a:rPr>
              <a:t>مکاتبه با وزارت امور خارجه، اداره گذرنامه و روادید جهت اخذ روادید مربیان، مسئولین و بازیکنان خارجی 350 مورد</a:t>
            </a:r>
          </a:p>
          <a:p>
            <a:pPr marL="542925" indent="-433388" algn="r" rtl="1">
              <a:buClr>
                <a:srgbClr val="315F2F"/>
              </a:buClr>
              <a:buSzPct val="120000"/>
              <a:buFont typeface="Wingdings" pitchFamily="2" charset="2"/>
              <a:buChar char="ü"/>
            </a:pPr>
            <a:r>
              <a:rPr lang="fa-IR" b="1" dirty="0" smtClean="0">
                <a:solidFill>
                  <a:srgbClr val="315F2F"/>
                </a:solidFill>
                <a:cs typeface="B Mitra" pitchFamily="2" charset="-78"/>
              </a:rPr>
              <a:t>مراجعه به وزارت امور خارجه جهت صدور، تمدید پروانه کار و تبدیل روادید ورود حق کار مربیان خارجی (اداره اشتغال اتباع خارجی)272 مورد</a:t>
            </a:r>
            <a:endParaRPr lang="en-US" dirty="0" smtClean="0">
              <a:solidFill>
                <a:srgbClr val="315F2F"/>
              </a:solidFill>
              <a:cs typeface="B Mitra" pitchFamily="2" charset="-78"/>
            </a:endParaRPr>
          </a:p>
          <a:p>
            <a:pPr marL="542925" indent="-433388" algn="r" rtl="1">
              <a:buClr>
                <a:srgbClr val="315F2F"/>
              </a:buClr>
              <a:buSzPct val="120000"/>
              <a:buFont typeface="Wingdings" pitchFamily="2" charset="2"/>
              <a:buChar char="ü"/>
            </a:pPr>
            <a:r>
              <a:rPr lang="fa-IR" b="1" dirty="0" smtClean="0">
                <a:solidFill>
                  <a:srgbClr val="315F2F"/>
                </a:solidFill>
                <a:cs typeface="B Mitra" pitchFamily="2" charset="-78"/>
              </a:rPr>
              <a:t>مراجعه به اداره اشتغال اتباع خارجی وزارت کار و امور اجتماعی جهت صدور، تمدید و اخذ پروانه کار و اقامت و شرکت در جلسات مربوطه 221 مورد</a:t>
            </a:r>
          </a:p>
          <a:p>
            <a:pPr marL="542925" indent="-433388" algn="r" rtl="1">
              <a:buClr>
                <a:srgbClr val="315F2F"/>
              </a:buClr>
              <a:buSzPct val="120000"/>
              <a:buFont typeface="Wingdings" pitchFamily="2" charset="2"/>
              <a:buChar char="ü"/>
            </a:pPr>
            <a:r>
              <a:rPr lang="fa-IR" b="1" dirty="0" smtClean="0">
                <a:solidFill>
                  <a:srgbClr val="315F2F"/>
                </a:solidFill>
                <a:cs typeface="B Mitra" pitchFamily="2" charset="-78"/>
              </a:rPr>
              <a:t>مکاتبه و مراجعه به اداره کل امور اتباع خارجی ناجا در خصوص اخذ پروانه اقامت و مجوز خروج از کشور مربیان و میهمانان خارجی302 مورد</a:t>
            </a:r>
          </a:p>
          <a:p>
            <a:pPr marL="542925" indent="-433388" algn="r" rtl="1">
              <a:buClr>
                <a:srgbClr val="315F2F"/>
              </a:buClr>
              <a:buSzPct val="120000"/>
              <a:buFont typeface="Wingdings" pitchFamily="2" charset="2"/>
              <a:buChar char="ü"/>
            </a:pPr>
            <a:r>
              <a:rPr lang="fa-IR" b="1" dirty="0" smtClean="0">
                <a:solidFill>
                  <a:srgbClr val="315F2F"/>
                </a:solidFill>
                <a:cs typeface="B Mitra" pitchFamily="2" charset="-78"/>
              </a:rPr>
              <a:t>مکاتبه با اداره گذرنامه نیروی انتظامی جهت اخذ، صدور، تعویض و تمدید گذرنامه و مسئولین، ورزشکاران وظیفه دانشجو و دانش آموزان198 مورد</a:t>
            </a:r>
          </a:p>
          <a:p>
            <a:pPr marL="542925" indent="-433388" algn="r" rtl="1">
              <a:buClr>
                <a:srgbClr val="315F2F"/>
              </a:buClr>
              <a:buSzPct val="120000"/>
              <a:buFont typeface="Wingdings" pitchFamily="2" charset="2"/>
              <a:buChar char="ü"/>
            </a:pPr>
            <a:r>
              <a:rPr lang="fa-IR" b="1" dirty="0" smtClean="0">
                <a:solidFill>
                  <a:srgbClr val="315F2F"/>
                </a:solidFill>
                <a:cs typeface="B Mitra" pitchFamily="2" charset="-78"/>
              </a:rPr>
              <a:t>و ....</a:t>
            </a:r>
            <a:endParaRPr lang="en-US" dirty="0" smtClean="0">
              <a:solidFill>
                <a:srgbClr val="315F2F"/>
              </a:solidFill>
              <a:cs typeface="B Mitra" pitchFamily="2" charset="-78"/>
            </a:endParaRPr>
          </a:p>
          <a:p>
            <a:pPr algn="r" rtl="1">
              <a:buNone/>
            </a:pPr>
            <a:endParaRPr lang="en-US" dirty="0" smtClean="0"/>
          </a:p>
          <a:p>
            <a:pPr algn="r" rtl="1">
              <a:buNone/>
            </a:pPr>
            <a:endParaRPr lang="en-US" dirty="0" smtClean="0"/>
          </a:p>
          <a:p>
            <a:pPr algn="r" rtl="1"/>
            <a:endParaRPr lang="en-US" dirty="0" smtClean="0"/>
          </a:p>
          <a:p>
            <a:pPr algn="r" rtl="1"/>
            <a:endParaRPr lang="en-US" dirty="0" smtClean="0"/>
          </a:p>
          <a:p>
            <a:pPr algn="r" rtl="1"/>
            <a:endParaRPr lang="en-US" dirty="0"/>
          </a:p>
        </p:txBody>
      </p:sp>
      <p:sp>
        <p:nvSpPr>
          <p:cNvPr id="3" name="Title 2"/>
          <p:cNvSpPr>
            <a:spLocks noGrp="1"/>
          </p:cNvSpPr>
          <p:nvPr>
            <p:ph type="title"/>
          </p:nvPr>
        </p:nvSpPr>
        <p:spPr/>
        <p:txBody>
          <a:bodyPr>
            <a:normAutofit/>
          </a:bodyPr>
          <a:lstStyle/>
          <a:p>
            <a:pPr algn="r" rtl="1"/>
            <a:r>
              <a:rPr lang="fa-IR" sz="3200" dirty="0" smtClean="0">
                <a:solidFill>
                  <a:srgbClr val="C00000"/>
                </a:solidFill>
                <a:cs typeface="B Mitra" pitchFamily="2" charset="-78"/>
              </a:rPr>
              <a:t>امور تشریفات و اعزام ها</a:t>
            </a:r>
            <a:endParaRPr lang="en-US" sz="3200" dirty="0">
              <a:solidFill>
                <a:srgbClr val="C00000"/>
              </a:solidFill>
              <a:cs typeface="B Mitra"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0100" y="2000240"/>
            <a:ext cx="7258072" cy="4097335"/>
          </a:xfrm>
        </p:spPr>
        <p:txBody>
          <a:bodyPr>
            <a:normAutofit/>
          </a:bodyPr>
          <a:lstStyle/>
          <a:p>
            <a:pPr algn="r" rtl="1">
              <a:buNone/>
            </a:pPr>
            <a:endParaRPr lang="fa-IR" b="1" dirty="0" smtClean="0">
              <a:solidFill>
                <a:srgbClr val="315F2F"/>
              </a:solidFill>
              <a:cs typeface="B Mitra" pitchFamily="2" charset="-78"/>
            </a:endParaRPr>
          </a:p>
          <a:p>
            <a:pPr marL="542925" indent="-433388" algn="r" rtl="1">
              <a:buClr>
                <a:srgbClr val="315F2F"/>
              </a:buClr>
              <a:buFont typeface="Wingdings" pitchFamily="2" charset="2"/>
              <a:buChar char="ü"/>
            </a:pPr>
            <a:r>
              <a:rPr lang="fa-IR" b="1" dirty="0" smtClean="0">
                <a:solidFill>
                  <a:srgbClr val="315F2F"/>
                </a:solidFill>
                <a:cs typeface="B Mitra" pitchFamily="2" charset="-78"/>
              </a:rPr>
              <a:t>از تاریخ 88/8/7 لغایت 88/12/4 تعداد </a:t>
            </a:r>
            <a:r>
              <a:rPr lang="fa-IR" b="1" dirty="0" smtClean="0">
                <a:solidFill>
                  <a:srgbClr val="843728"/>
                </a:solidFill>
                <a:cs typeface="B Mitra" pitchFamily="2" charset="-78"/>
              </a:rPr>
              <a:t>50 جلسه </a:t>
            </a:r>
            <a:r>
              <a:rPr lang="fa-IR" b="1" dirty="0" smtClean="0">
                <a:solidFill>
                  <a:srgbClr val="315F2F"/>
                </a:solidFill>
                <a:cs typeface="B Mitra" pitchFamily="2" charset="-78"/>
              </a:rPr>
              <a:t>هیئت اجرایی با حضور فعال کلیه اعضاء محترم تشکیل و </a:t>
            </a:r>
            <a:r>
              <a:rPr lang="fa-IR" b="1" dirty="0" smtClean="0">
                <a:solidFill>
                  <a:srgbClr val="843728"/>
                </a:solidFill>
                <a:cs typeface="B Mitra" pitchFamily="2" charset="-78"/>
              </a:rPr>
              <a:t>حدود270 </a:t>
            </a:r>
            <a:r>
              <a:rPr lang="fa-IR" b="1" dirty="0" smtClean="0">
                <a:solidFill>
                  <a:srgbClr val="315F2F"/>
                </a:solidFill>
                <a:cs typeface="B Mitra" pitchFamily="2" charset="-78"/>
              </a:rPr>
              <a:t>مصوبه به تصوب رسیده است. </a:t>
            </a:r>
          </a:p>
          <a:p>
            <a:pPr marL="542925" indent="-433388" algn="r" rtl="1">
              <a:buClr>
                <a:srgbClr val="315F2F"/>
              </a:buClr>
              <a:buFont typeface="Wingdings" pitchFamily="2" charset="2"/>
              <a:buChar char="ü"/>
            </a:pPr>
            <a:endParaRPr lang="fa-IR" b="1" dirty="0" smtClean="0">
              <a:solidFill>
                <a:srgbClr val="315F2F"/>
              </a:solidFill>
              <a:cs typeface="B Mitra" pitchFamily="2" charset="-78"/>
            </a:endParaRPr>
          </a:p>
          <a:p>
            <a:pPr marL="542925" indent="-433388" algn="r" rtl="1">
              <a:buClr>
                <a:srgbClr val="315F2F"/>
              </a:buClr>
              <a:buFont typeface="Wingdings" pitchFamily="2" charset="2"/>
              <a:buChar char="ü"/>
            </a:pPr>
            <a:r>
              <a:rPr lang="fa-IR" b="1" dirty="0" smtClean="0">
                <a:solidFill>
                  <a:srgbClr val="315F2F"/>
                </a:solidFill>
                <a:cs typeface="B Mitra" pitchFamily="2" charset="-78"/>
              </a:rPr>
              <a:t>اقدامات و پیگیری های لازم برای اجرای مصوبات صورت پذیرفته است.  </a:t>
            </a:r>
            <a:endParaRPr lang="en-US" b="1" dirty="0">
              <a:solidFill>
                <a:srgbClr val="315F2F"/>
              </a:solidFill>
              <a:cs typeface="B Mitra" pitchFamily="2" charset="-78"/>
            </a:endParaRPr>
          </a:p>
        </p:txBody>
      </p:sp>
      <p:sp>
        <p:nvSpPr>
          <p:cNvPr id="3" name="Title 2"/>
          <p:cNvSpPr>
            <a:spLocks noGrp="1"/>
          </p:cNvSpPr>
          <p:nvPr>
            <p:ph type="title"/>
          </p:nvPr>
        </p:nvSpPr>
        <p:spPr>
          <a:xfrm>
            <a:off x="428596" y="785794"/>
            <a:ext cx="8043890" cy="917596"/>
          </a:xfrm>
        </p:spPr>
        <p:txBody>
          <a:bodyPr>
            <a:normAutofit/>
          </a:bodyPr>
          <a:lstStyle/>
          <a:p>
            <a:pPr algn="ctr" rtl="1"/>
            <a:r>
              <a:rPr lang="fa-IR" sz="3200" dirty="0" smtClean="0">
                <a:solidFill>
                  <a:srgbClr val="843728"/>
                </a:solidFill>
                <a:cs typeface="B Mitra" pitchFamily="2" charset="-78"/>
              </a:rPr>
              <a:t>برگزاری جلسات هیئت اجرایی</a:t>
            </a:r>
            <a:endParaRPr lang="en-US" sz="3200" dirty="0">
              <a:solidFill>
                <a:srgbClr val="843728"/>
              </a:solidFill>
              <a:cs typeface="B Mitra"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Clr>
                <a:srgbClr val="315F2F"/>
              </a:buClr>
              <a:buSzPct val="120000"/>
              <a:buFont typeface="Wingdings" pitchFamily="2" charset="2"/>
              <a:buChar char="ü"/>
            </a:pPr>
            <a:r>
              <a:rPr lang="fa-IR" b="1" dirty="0" smtClean="0">
                <a:solidFill>
                  <a:srgbClr val="315F2F"/>
                </a:solidFill>
                <a:cs typeface="B Mitra" pitchFamily="2" charset="-78"/>
              </a:rPr>
              <a:t>تهيه وتنظيم احكام پرسنل رسمي وقراردادي جهت افزايش حقوق بامجوز وزارت كار كه هرسال ازفروردين تا اواخرارديبهشت -250 مورد</a:t>
            </a:r>
          </a:p>
          <a:p>
            <a:pPr algn="r" rtl="1">
              <a:buClr>
                <a:srgbClr val="315F2F"/>
              </a:buClr>
              <a:buSzPct val="120000"/>
              <a:buFont typeface="Wingdings" pitchFamily="2" charset="2"/>
              <a:buChar char="ü"/>
            </a:pPr>
            <a:r>
              <a:rPr lang="fa-IR" b="1" dirty="0" smtClean="0">
                <a:solidFill>
                  <a:srgbClr val="315F2F"/>
                </a:solidFill>
                <a:cs typeface="B Mitra" pitchFamily="2" charset="-78"/>
              </a:rPr>
              <a:t>تهيه وتنظيم هرساله قراردادهاي تخصصي وخدماتي جهت افراد قراردادي </a:t>
            </a:r>
            <a:endParaRPr lang="en-US" b="1" dirty="0" smtClean="0">
              <a:solidFill>
                <a:srgbClr val="315F2F"/>
              </a:solidFill>
              <a:cs typeface="B Mitra" pitchFamily="2" charset="-78"/>
            </a:endParaRPr>
          </a:p>
          <a:p>
            <a:pPr algn="r" rtl="1">
              <a:buClr>
                <a:srgbClr val="315F2F"/>
              </a:buClr>
              <a:buSzPct val="120000"/>
              <a:buFont typeface="Wingdings" pitchFamily="2" charset="2"/>
              <a:buChar char="ü"/>
            </a:pPr>
            <a:r>
              <a:rPr lang="fa-IR" b="1" dirty="0" smtClean="0">
                <a:solidFill>
                  <a:srgbClr val="315F2F"/>
                </a:solidFill>
                <a:cs typeface="B Mitra" pitchFamily="2" charset="-78"/>
              </a:rPr>
              <a:t> انجام امور دانشجويان ورزشكاردريافت مدارك ومعرفي آنها به دانشگاهها ووزارت علوم  </a:t>
            </a:r>
            <a:endParaRPr lang="en-US" b="1" dirty="0" smtClean="0">
              <a:solidFill>
                <a:srgbClr val="315F2F"/>
              </a:solidFill>
              <a:cs typeface="B Mitra" pitchFamily="2" charset="-78"/>
            </a:endParaRPr>
          </a:p>
          <a:p>
            <a:pPr algn="r" rtl="1">
              <a:buClr>
                <a:srgbClr val="315F2F"/>
              </a:buClr>
              <a:buSzPct val="120000"/>
              <a:buFont typeface="Wingdings" pitchFamily="2" charset="2"/>
              <a:buChar char="ü"/>
            </a:pPr>
            <a:r>
              <a:rPr lang="fa-IR" b="1" dirty="0" smtClean="0">
                <a:solidFill>
                  <a:srgbClr val="315F2F"/>
                </a:solidFill>
                <a:cs typeface="B Mitra" pitchFamily="2" charset="-78"/>
              </a:rPr>
              <a:t>تهيه گزارش كاركردپرسنل كميته ومحاسبه آن به صورت هرماهه وارجاع آن به امورمالي جهت پرداخت </a:t>
            </a:r>
          </a:p>
          <a:p>
            <a:pPr algn="r" rtl="1">
              <a:buClr>
                <a:srgbClr val="315F2F"/>
              </a:buClr>
              <a:buSzPct val="120000"/>
              <a:buFont typeface="Wingdings" pitchFamily="2" charset="2"/>
              <a:buChar char="ü"/>
            </a:pPr>
            <a:r>
              <a:rPr lang="fa-IR" b="1" dirty="0" smtClean="0">
                <a:solidFill>
                  <a:srgbClr val="315F2F"/>
                </a:solidFill>
                <a:cs typeface="B Mitra" pitchFamily="2" charset="-78"/>
              </a:rPr>
              <a:t>و....</a:t>
            </a:r>
            <a:endParaRPr lang="en-US" b="1" dirty="0" smtClean="0">
              <a:solidFill>
                <a:srgbClr val="315F2F"/>
              </a:solidFill>
              <a:cs typeface="B Mitra" pitchFamily="2" charset="-78"/>
            </a:endParaRPr>
          </a:p>
          <a:p>
            <a:pPr algn="r" rtl="1"/>
            <a:endParaRPr lang="en-US" dirty="0"/>
          </a:p>
        </p:txBody>
      </p:sp>
      <p:sp>
        <p:nvSpPr>
          <p:cNvPr id="3" name="Title 2"/>
          <p:cNvSpPr>
            <a:spLocks noGrp="1"/>
          </p:cNvSpPr>
          <p:nvPr>
            <p:ph type="title"/>
          </p:nvPr>
        </p:nvSpPr>
        <p:spPr/>
        <p:txBody>
          <a:bodyPr/>
          <a:lstStyle/>
          <a:p>
            <a:pPr algn="r" rtl="1"/>
            <a:r>
              <a:rPr lang="fa-IR" dirty="0" smtClean="0">
                <a:solidFill>
                  <a:srgbClr val="C00000"/>
                </a:solidFill>
                <a:cs typeface="B Mitra" pitchFamily="2" charset="-78"/>
              </a:rPr>
              <a:t>امور اداری </a:t>
            </a:r>
            <a:endParaRPr lang="en-US" dirty="0">
              <a:solidFill>
                <a:srgbClr val="C00000"/>
              </a:solidFill>
              <a:cs typeface="B Mitra"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76630"/>
          </a:xfrm>
        </p:spPr>
        <p:txBody>
          <a:bodyPr>
            <a:normAutofit fontScale="70000" lnSpcReduction="20000"/>
          </a:bodyPr>
          <a:lstStyle/>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انجام کلیه امور ثبت و صدور نامه درون سازمانی و برون سازمانی </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مکاتبات وارده 6193  مکاتبات صادره 6122 نامه های داخلی 195 (جمعاً 12510)</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ارجاع نامه ها به واحدهای مختلف، ثبت در کامپیوتر و دفاتر </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اسکن کردن کلیه مکاتبات اعم از وارده صادره بانضمام کلیه ضمائم</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تفکیک کردن نامه ها، رونوشت نامه ها و ارسال به مراجع مربوطه</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انجام امور تایپ کلیه متون ارجاع شده از واحدهای مختلف کمیته ملی المپیک </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ارسال فاکس به سازمان ها و سفارتخانه ها و وزارتخانه ها 1250 الی 1500 صفحه </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ارسال فاکس به کمیته المپیک ها و فدراسیون ها 1100 الی 1300 صفحه </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ارسال فاکس به فدراسیون های داخلی 2000 الی 3000 صفحه </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ارسال فاکس به مجامع بین المللی 350 الی 450 صفحه </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دریافت فاکس های لاتین و ثبت آنها در دفتر اندیکاتور 370 الی 400 شماره </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دریافت فاکس های فارسی و نگه داشتن سابقه از آنها 5000 الی 6000 صفحه </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پیگیری فاکس های ارسالی</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ثبت و بایگانی کلیه مکاتبات کمیته</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ثبت و نگارش آدرس و کلیه مشخصات نامه روی پاکت و ثبت در دفتر نامه رسانی</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تنظیم بایگانی و تفکیک نامه ها، ثبت در دفتر اندیکس و نگهداری در آرشیو</a:t>
            </a:r>
            <a:endParaRPr lang="en-US" dirty="0" smtClean="0">
              <a:solidFill>
                <a:srgbClr val="315F2F"/>
              </a:solidFill>
              <a:cs typeface="B Mitra" pitchFamily="2" charset="-78"/>
            </a:endParaRPr>
          </a:p>
          <a:p>
            <a:pPr marL="714375" indent="-604838" algn="r" rtl="1">
              <a:buClr>
                <a:srgbClr val="315F2F"/>
              </a:buClr>
              <a:buSzPct val="120000"/>
              <a:buFont typeface="Wingdings" pitchFamily="2" charset="2"/>
              <a:buChar char="ü"/>
            </a:pPr>
            <a:r>
              <a:rPr lang="fa-IR" b="1" dirty="0" smtClean="0">
                <a:solidFill>
                  <a:srgbClr val="315F2F"/>
                </a:solidFill>
                <a:cs typeface="B Mitra" pitchFamily="2" charset="-78"/>
              </a:rPr>
              <a:t>پاسخگویی به ارباب رجوع و پیگیری مکاتبات</a:t>
            </a:r>
            <a:endParaRPr lang="en-US" dirty="0" smtClean="0">
              <a:solidFill>
                <a:srgbClr val="315F2F"/>
              </a:solidFill>
              <a:cs typeface="B Mitra" pitchFamily="2" charset="-78"/>
            </a:endParaRPr>
          </a:p>
          <a:p>
            <a:endParaRPr lang="en-US" dirty="0"/>
          </a:p>
        </p:txBody>
      </p:sp>
      <p:sp>
        <p:nvSpPr>
          <p:cNvPr id="3" name="Title 2"/>
          <p:cNvSpPr>
            <a:spLocks noGrp="1"/>
          </p:cNvSpPr>
          <p:nvPr>
            <p:ph type="title"/>
          </p:nvPr>
        </p:nvSpPr>
        <p:spPr/>
        <p:txBody>
          <a:bodyPr>
            <a:normAutofit/>
          </a:bodyPr>
          <a:lstStyle/>
          <a:p>
            <a:pPr algn="ctr"/>
            <a:r>
              <a:rPr lang="fa-IR" sz="3300" dirty="0" smtClean="0">
                <a:solidFill>
                  <a:schemeClr val="accent2">
                    <a:lumMod val="75000"/>
                  </a:schemeClr>
                </a:solidFill>
                <a:cs typeface="B Mitra" pitchFamily="2" charset="-78"/>
              </a:rPr>
              <a:t> گزارش عملکرد دبیرخانه</a:t>
            </a:r>
            <a:endParaRPr lang="en-US" sz="3300" dirty="0">
              <a:solidFill>
                <a:schemeClr val="accent2">
                  <a:lumMod val="75000"/>
                </a:schemeClr>
              </a:solidFill>
              <a:cs typeface="B Mitra"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42918"/>
            <a:ext cx="8229600" cy="5364373"/>
          </a:xfrm>
        </p:spPr>
        <p:txBody>
          <a:bodyPr>
            <a:normAutofit fontScale="92500" lnSpcReduction="10000"/>
          </a:bodyPr>
          <a:lstStyle/>
          <a:p>
            <a:pPr algn="ctr" rtl="1">
              <a:buNone/>
            </a:pPr>
            <a:r>
              <a:rPr lang="ar-SA" dirty="0" smtClean="0">
                <a:solidFill>
                  <a:srgbClr val="843728"/>
                </a:solidFill>
                <a:cs typeface="B Titr" pitchFamily="2" charset="-78"/>
              </a:rPr>
              <a:t>اهم فعاليت هاي آكادمي ملي المپيك و پارالمپيك در سال 1388</a:t>
            </a:r>
            <a:endParaRPr lang="en-US" dirty="0" smtClean="0">
              <a:solidFill>
                <a:srgbClr val="843728"/>
              </a:solidFill>
              <a:cs typeface="B Titr" pitchFamily="2" charset="-78"/>
            </a:endParaRPr>
          </a:p>
          <a:p>
            <a:pPr algn="r" rtl="1"/>
            <a:endParaRPr lang="fa-IR" b="1" dirty="0" smtClean="0"/>
          </a:p>
          <a:p>
            <a:pPr algn="r" rtl="1">
              <a:buNone/>
            </a:pPr>
            <a:endParaRPr lang="fa-IR" b="1" dirty="0" smtClean="0"/>
          </a:p>
          <a:p>
            <a:pPr algn="r" rtl="1">
              <a:buNone/>
            </a:pPr>
            <a:r>
              <a:rPr lang="ar-SA" b="1" dirty="0" smtClean="0">
                <a:solidFill>
                  <a:srgbClr val="843728"/>
                </a:solidFill>
              </a:rPr>
              <a:t>مركز سنجش و توسعه قابليت هاي جسماني</a:t>
            </a:r>
            <a:endParaRPr lang="en-US" dirty="0" smtClean="0">
              <a:solidFill>
                <a:srgbClr val="843728"/>
              </a:solidFill>
            </a:endParaRPr>
          </a:p>
          <a:p>
            <a:pPr marL="628650" indent="-519113" algn="r" rtl="1">
              <a:buClr>
                <a:srgbClr val="315F2F"/>
              </a:buClr>
              <a:buSzPct val="120000"/>
              <a:buFont typeface="Wingdings" pitchFamily="2" charset="2"/>
              <a:buChar char="ü"/>
            </a:pPr>
            <a:r>
              <a:rPr lang="ar-SA" b="1" dirty="0" smtClean="0">
                <a:solidFill>
                  <a:srgbClr val="315F2F"/>
                </a:solidFill>
                <a:cs typeface="B Mitra" pitchFamily="2" charset="-78"/>
              </a:rPr>
              <a:t>سنجش و اندازه گیری 2376   (نفر- مراجعه)  </a:t>
            </a:r>
            <a:endParaRPr lang="en-US" b="1" dirty="0" smtClean="0">
              <a:solidFill>
                <a:srgbClr val="315F2F"/>
              </a:solidFill>
              <a:cs typeface="B Mitra" pitchFamily="2" charset="-78"/>
            </a:endParaRPr>
          </a:p>
          <a:p>
            <a:pPr marL="628650" indent="-519113" algn="r" rtl="1">
              <a:buClr>
                <a:srgbClr val="315F2F"/>
              </a:buClr>
              <a:buSzPct val="120000"/>
              <a:buFont typeface="Wingdings" pitchFamily="2" charset="2"/>
              <a:buChar char="ü"/>
            </a:pPr>
            <a:r>
              <a:rPr lang="ar-SA" b="1" dirty="0" smtClean="0">
                <a:solidFill>
                  <a:srgbClr val="315F2F"/>
                </a:solidFill>
                <a:cs typeface="B Mitra" pitchFamily="2" charset="-78"/>
              </a:rPr>
              <a:t>بیشترین حضور ورزشکاران در خردادماه و کمترین تعداد حضور در آبان ماه می باشد</a:t>
            </a:r>
            <a:endParaRPr lang="en-US" b="1" dirty="0" smtClean="0">
              <a:solidFill>
                <a:srgbClr val="315F2F"/>
              </a:solidFill>
              <a:cs typeface="B Mitra" pitchFamily="2" charset="-78"/>
            </a:endParaRPr>
          </a:p>
          <a:p>
            <a:pPr algn="r" rtl="1"/>
            <a:endParaRPr lang="fa-IR" b="1" dirty="0" smtClean="0"/>
          </a:p>
          <a:p>
            <a:pPr algn="r" rtl="1">
              <a:buNone/>
            </a:pPr>
            <a:r>
              <a:rPr lang="ar-SA" b="1" dirty="0" smtClean="0">
                <a:solidFill>
                  <a:srgbClr val="843728"/>
                </a:solidFill>
                <a:cs typeface="B Mitra" pitchFamily="2" charset="-78"/>
              </a:rPr>
              <a:t>مرکز پزشکی ورزشی</a:t>
            </a:r>
            <a:endParaRPr lang="en-US" b="1" dirty="0" smtClean="0">
              <a:solidFill>
                <a:srgbClr val="843728"/>
              </a:solidFill>
              <a:cs typeface="B Mitra" pitchFamily="2" charset="-78"/>
            </a:endParaRPr>
          </a:p>
          <a:p>
            <a:pPr algn="r" rtl="1">
              <a:buClr>
                <a:srgbClr val="315F2F"/>
              </a:buClr>
              <a:buSzPct val="120000"/>
              <a:buFont typeface="Wingdings" pitchFamily="2" charset="2"/>
              <a:buChar char="ü"/>
            </a:pPr>
            <a:r>
              <a:rPr lang="fa-IR" b="1" dirty="0" smtClean="0">
                <a:solidFill>
                  <a:srgbClr val="315F2F"/>
                </a:solidFill>
                <a:cs typeface="B Mitra" pitchFamily="2" charset="-78"/>
              </a:rPr>
              <a:t>ارائه خدمات پزشكي به2057 نفر مراجعه كننده : </a:t>
            </a:r>
            <a:endParaRPr lang="en-US" b="1" dirty="0" smtClean="0">
              <a:solidFill>
                <a:srgbClr val="315F2F"/>
              </a:solidFill>
              <a:cs typeface="B Mitra" pitchFamily="2" charset="-78"/>
            </a:endParaRPr>
          </a:p>
          <a:p>
            <a:pPr lvl="0" algn="r" rtl="1">
              <a:buClr>
                <a:srgbClr val="315F2F"/>
              </a:buClr>
              <a:buSzPct val="120000"/>
              <a:buFont typeface="Wingdings" pitchFamily="2" charset="2"/>
              <a:buChar char="ü"/>
            </a:pPr>
            <a:r>
              <a:rPr lang="fa-IR" b="1" dirty="0" smtClean="0">
                <a:solidFill>
                  <a:srgbClr val="315F2F"/>
                </a:solidFill>
                <a:cs typeface="B Mitra" pitchFamily="2" charset="-78"/>
              </a:rPr>
              <a:t>كلينيك </a:t>
            </a:r>
            <a:r>
              <a:rPr lang="ar-SA" b="1" dirty="0" smtClean="0">
                <a:solidFill>
                  <a:srgbClr val="315F2F"/>
                </a:solidFill>
                <a:cs typeface="B Mitra" pitchFamily="2" charset="-78"/>
              </a:rPr>
              <a:t>1063</a:t>
            </a:r>
            <a:r>
              <a:rPr lang="fa-IR" b="1" dirty="0" smtClean="0">
                <a:solidFill>
                  <a:srgbClr val="315F2F"/>
                </a:solidFill>
                <a:cs typeface="B Mitra" pitchFamily="2" charset="-78"/>
              </a:rPr>
              <a:t> نفر مراجعه </a:t>
            </a:r>
            <a:endParaRPr lang="en-US" b="1" dirty="0" smtClean="0">
              <a:solidFill>
                <a:srgbClr val="315F2F"/>
              </a:solidFill>
              <a:cs typeface="B Mitra" pitchFamily="2" charset="-78"/>
            </a:endParaRPr>
          </a:p>
          <a:p>
            <a:pPr lvl="0" algn="r" rtl="1">
              <a:buClr>
                <a:srgbClr val="315F2F"/>
              </a:buClr>
              <a:buSzPct val="120000"/>
              <a:buFont typeface="Wingdings" pitchFamily="2" charset="2"/>
              <a:buChar char="ü"/>
            </a:pPr>
            <a:r>
              <a:rPr lang="fa-IR" b="1" dirty="0" smtClean="0">
                <a:solidFill>
                  <a:srgbClr val="315F2F"/>
                </a:solidFill>
                <a:cs typeface="B Mitra" pitchFamily="2" charset="-78"/>
              </a:rPr>
              <a:t>توانبخشي </a:t>
            </a:r>
            <a:r>
              <a:rPr lang="ar-SA" b="1" dirty="0" smtClean="0">
                <a:solidFill>
                  <a:srgbClr val="315F2F"/>
                </a:solidFill>
                <a:cs typeface="B Mitra" pitchFamily="2" charset="-78"/>
              </a:rPr>
              <a:t>961</a:t>
            </a:r>
            <a:r>
              <a:rPr lang="fa-IR" b="1" dirty="0" smtClean="0">
                <a:solidFill>
                  <a:srgbClr val="315F2F"/>
                </a:solidFill>
                <a:cs typeface="B Mitra" pitchFamily="2" charset="-78"/>
              </a:rPr>
              <a:t>  نفر مراجعه</a:t>
            </a:r>
            <a:endParaRPr lang="en-US" b="1" dirty="0" smtClean="0">
              <a:solidFill>
                <a:srgbClr val="315F2F"/>
              </a:solidFill>
              <a:cs typeface="B Mitra" pitchFamily="2" charset="-78"/>
            </a:endParaRPr>
          </a:p>
          <a:p>
            <a:pPr lvl="0" algn="r" rtl="1">
              <a:buClr>
                <a:srgbClr val="315F2F"/>
              </a:buClr>
              <a:buSzPct val="120000"/>
              <a:buFont typeface="Wingdings" pitchFamily="2" charset="2"/>
              <a:buChar char="ü"/>
            </a:pPr>
            <a:r>
              <a:rPr lang="fa-IR" b="1" dirty="0" smtClean="0">
                <a:solidFill>
                  <a:srgbClr val="315F2F"/>
                </a:solidFill>
                <a:cs typeface="B Mitra" pitchFamily="2" charset="-78"/>
              </a:rPr>
              <a:t>تغذيه </a:t>
            </a:r>
            <a:r>
              <a:rPr lang="ar-SA" b="1" dirty="0" smtClean="0">
                <a:solidFill>
                  <a:srgbClr val="315F2F"/>
                </a:solidFill>
                <a:cs typeface="B Mitra" pitchFamily="2" charset="-78"/>
              </a:rPr>
              <a:t>33</a:t>
            </a:r>
            <a:r>
              <a:rPr lang="fa-IR" b="1" dirty="0" smtClean="0">
                <a:solidFill>
                  <a:srgbClr val="315F2F"/>
                </a:solidFill>
                <a:cs typeface="B Mitra" pitchFamily="2" charset="-78"/>
              </a:rPr>
              <a:t>  نفر مراجعه</a:t>
            </a:r>
            <a:endParaRPr lang="en-US" b="1" dirty="0" smtClean="0">
              <a:solidFill>
                <a:srgbClr val="315F2F"/>
              </a:solidFill>
              <a:cs typeface="B Mitra" pitchFamily="2" charset="-78"/>
            </a:endParaRPr>
          </a:p>
          <a:p>
            <a:pPr algn="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928670"/>
            <a:ext cx="8229600" cy="4525963"/>
          </a:xfrm>
        </p:spPr>
        <p:txBody>
          <a:bodyPr/>
          <a:lstStyle/>
          <a:p>
            <a:pPr algn="r" rtl="1">
              <a:buNone/>
            </a:pPr>
            <a:r>
              <a:rPr lang="fa-IR" b="1" dirty="0" smtClean="0">
                <a:solidFill>
                  <a:srgbClr val="843728"/>
                </a:solidFill>
                <a:cs typeface="B Mitra" pitchFamily="2" charset="-78"/>
              </a:rPr>
              <a:t>انجام معاينه و تشكيل پرونده براي 356  نفر :</a:t>
            </a:r>
            <a:endParaRPr lang="en-US" dirty="0" smtClean="0">
              <a:solidFill>
                <a:srgbClr val="843728"/>
              </a:solidFill>
              <a:cs typeface="B Mitra" pitchFamily="2" charset="-78"/>
            </a:endParaRPr>
          </a:p>
          <a:p>
            <a:pPr marL="628650" lvl="0" indent="-519113" algn="r" rtl="1">
              <a:buClr>
                <a:srgbClr val="315F2F"/>
              </a:buClr>
              <a:buSzPct val="120000"/>
              <a:buFont typeface="Wingdings" pitchFamily="2" charset="2"/>
              <a:buChar char="ü"/>
            </a:pPr>
            <a:r>
              <a:rPr lang="ar-SA" b="1" dirty="0" smtClean="0">
                <a:solidFill>
                  <a:srgbClr val="315F2F"/>
                </a:solidFill>
                <a:cs typeface="B Mitra" pitchFamily="2" charset="-78"/>
              </a:rPr>
              <a:t>نفرات اعزامي به بازي هاي آسيايي ورزش هاي رزمي</a:t>
            </a:r>
            <a:endParaRPr lang="en-US" b="1" dirty="0" smtClean="0">
              <a:solidFill>
                <a:srgbClr val="315F2F"/>
              </a:solidFill>
              <a:cs typeface="B Mitra" pitchFamily="2" charset="-78"/>
            </a:endParaRPr>
          </a:p>
          <a:p>
            <a:pPr marL="628650" lvl="0" indent="-519113" algn="r" rtl="1">
              <a:buClr>
                <a:srgbClr val="315F2F"/>
              </a:buClr>
              <a:buSzPct val="120000"/>
              <a:buFont typeface="Wingdings" pitchFamily="2" charset="2"/>
              <a:buChar char="ü"/>
            </a:pPr>
            <a:r>
              <a:rPr lang="ar-SA" b="1" dirty="0" smtClean="0">
                <a:solidFill>
                  <a:srgbClr val="315F2F"/>
                </a:solidFill>
                <a:cs typeface="B Mitra" pitchFamily="2" charset="-78"/>
              </a:rPr>
              <a:t>ورزشكاران اعزامي به مسابقات آمادگي جسماني و ايروبيك فرانسه ، مسابقات آسيايي نوجوانان سنگاپور، مسابقات پارالمپيك آسيايي 2009 ژاپن نابينا و كم بيناي شنا و مسابقات داخل سالن ويتنام (ژيمناستيك)</a:t>
            </a:r>
            <a:endParaRPr lang="en-US" b="1" dirty="0" smtClean="0">
              <a:solidFill>
                <a:srgbClr val="315F2F"/>
              </a:solidFill>
              <a:cs typeface="B Mitra" pitchFamily="2" charset="-78"/>
            </a:endParaRPr>
          </a:p>
          <a:p>
            <a:pPr marL="628650" lvl="0" indent="-519113" algn="r" rtl="1">
              <a:buClr>
                <a:srgbClr val="315F2F"/>
              </a:buClr>
              <a:buSzPct val="120000"/>
              <a:buFont typeface="Wingdings" pitchFamily="2" charset="2"/>
              <a:buChar char="ü"/>
            </a:pPr>
            <a:r>
              <a:rPr lang="ar-SA" b="1" dirty="0" smtClean="0">
                <a:solidFill>
                  <a:srgbClr val="315F2F"/>
                </a:solidFill>
                <a:cs typeface="B Mitra" pitchFamily="2" charset="-78"/>
              </a:rPr>
              <a:t>پايگاه هاي قهرماني قايقراني </a:t>
            </a:r>
            <a:endParaRPr lang="en-US" b="1" dirty="0" smtClean="0">
              <a:solidFill>
                <a:srgbClr val="315F2F"/>
              </a:solidFill>
              <a:cs typeface="B Mitra" pitchFamily="2" charset="-78"/>
            </a:endParaRPr>
          </a:p>
          <a:p>
            <a:pPr marL="628650" lvl="0" indent="-519113" algn="r" rtl="1">
              <a:buClr>
                <a:srgbClr val="315F2F"/>
              </a:buClr>
              <a:buSzPct val="120000"/>
              <a:buFont typeface="Wingdings" pitchFamily="2" charset="2"/>
              <a:buChar char="ü"/>
            </a:pPr>
            <a:r>
              <a:rPr lang="ar-SA" b="1" dirty="0" smtClean="0">
                <a:solidFill>
                  <a:srgbClr val="315F2F"/>
                </a:solidFill>
                <a:cs typeface="B Mitra" pitchFamily="2" charset="-78"/>
              </a:rPr>
              <a:t>تيمهای ملي فوتبال، بسكتبال و اميد فوتبال</a:t>
            </a:r>
            <a:endParaRPr lang="fa-IR" b="1" dirty="0" smtClean="0">
              <a:solidFill>
                <a:srgbClr val="315F2F"/>
              </a:solidFill>
              <a:cs typeface="B Mitra" pitchFamily="2" charset="-78"/>
            </a:endParaRPr>
          </a:p>
          <a:p>
            <a:pPr marL="628650" indent="-519113" algn="r" rtl="1">
              <a:buClr>
                <a:srgbClr val="315F2F"/>
              </a:buClr>
              <a:buSzPct val="120000"/>
              <a:buFont typeface="Wingdings" pitchFamily="2" charset="2"/>
              <a:buChar char="ü"/>
            </a:pPr>
            <a:r>
              <a:rPr lang="fa-IR" b="1" dirty="0" smtClean="0">
                <a:solidFill>
                  <a:srgbClr val="315F2F"/>
                </a:solidFill>
                <a:cs typeface="B Mitra" pitchFamily="2" charset="-78"/>
              </a:rPr>
              <a:t>برگزاری 22  دوره آموزشی با حضور 294 نفر</a:t>
            </a:r>
            <a:endParaRPr lang="en-US" dirty="0" smtClean="0">
              <a:solidFill>
                <a:srgbClr val="315F2F"/>
              </a:solidFill>
              <a:cs typeface="B Mitra" pitchFamily="2" charset="-78"/>
            </a:endParaRPr>
          </a:p>
          <a:p>
            <a:pPr algn="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5435811"/>
          </a:xfrm>
        </p:spPr>
        <p:txBody>
          <a:bodyPr>
            <a:normAutofit fontScale="77500" lnSpcReduction="20000"/>
          </a:bodyPr>
          <a:lstStyle/>
          <a:p>
            <a:pPr algn="r" rtl="1">
              <a:buNone/>
            </a:pPr>
            <a:r>
              <a:rPr lang="ar-SA" sz="3300" b="1" dirty="0" smtClean="0">
                <a:solidFill>
                  <a:srgbClr val="843728"/>
                </a:solidFill>
                <a:cs typeface="B Mitra" pitchFamily="2" charset="-78"/>
              </a:rPr>
              <a:t>مرکز روانشناسی ورزشی</a:t>
            </a:r>
            <a:endParaRPr lang="fa-IR" sz="3300" b="1" dirty="0" smtClean="0">
              <a:solidFill>
                <a:srgbClr val="843728"/>
              </a:solidFill>
              <a:cs typeface="B Mitra" pitchFamily="2" charset="-78"/>
            </a:endParaRPr>
          </a:p>
          <a:p>
            <a:pPr algn="r" rtl="1">
              <a:buNone/>
            </a:pPr>
            <a:endParaRPr lang="en-US" sz="3300" dirty="0" smtClean="0">
              <a:solidFill>
                <a:srgbClr val="843728"/>
              </a:solidFill>
              <a:cs typeface="B Mitra" pitchFamily="2" charset="-78"/>
            </a:endParaRPr>
          </a:p>
          <a:p>
            <a:pPr algn="r" rtl="1">
              <a:buClr>
                <a:srgbClr val="315F2F"/>
              </a:buClr>
              <a:buSzPct val="120000"/>
              <a:buFont typeface="Wingdings" pitchFamily="2" charset="2"/>
              <a:buChar char="ü"/>
            </a:pPr>
            <a:r>
              <a:rPr lang="fa-IR" b="1" dirty="0" smtClean="0">
                <a:solidFill>
                  <a:srgbClr val="315F2F"/>
                </a:solidFill>
                <a:cs typeface="B Mitra" pitchFamily="2" charset="-78"/>
              </a:rPr>
              <a:t>تعداد </a:t>
            </a:r>
            <a:r>
              <a:rPr lang="fa-IR" b="1" dirty="0" smtClean="0">
                <a:solidFill>
                  <a:schemeClr val="accent3">
                    <a:lumMod val="50000"/>
                  </a:schemeClr>
                </a:solidFill>
                <a:cs typeface="B Mitra" pitchFamily="2" charset="-78"/>
              </a:rPr>
              <a:t>21 كارگاه </a:t>
            </a:r>
            <a:r>
              <a:rPr lang="fa-IR" b="1" dirty="0" smtClean="0">
                <a:solidFill>
                  <a:srgbClr val="315F2F"/>
                </a:solidFill>
                <a:cs typeface="B Mitra" pitchFamily="2" charset="-78"/>
              </a:rPr>
              <a:t>براي ورزشكاران تيم‌هاي ملي </a:t>
            </a:r>
            <a:endParaRPr lang="en-US" b="1" dirty="0" smtClean="0">
              <a:solidFill>
                <a:srgbClr val="315F2F"/>
              </a:solidFill>
              <a:cs typeface="B Mitra" pitchFamily="2" charset="-78"/>
            </a:endParaRPr>
          </a:p>
          <a:p>
            <a:pPr lvl="0" algn="r" rtl="1">
              <a:buClr>
                <a:srgbClr val="315F2F"/>
              </a:buClr>
              <a:buSzPct val="120000"/>
              <a:buFont typeface="Wingdings" pitchFamily="2" charset="2"/>
              <a:buChar char="ü"/>
            </a:pPr>
            <a:r>
              <a:rPr lang="fa-IR" b="1" dirty="0" smtClean="0">
                <a:solidFill>
                  <a:srgbClr val="315F2F"/>
                </a:solidFill>
                <a:cs typeface="B Mitra" pitchFamily="2" charset="-78"/>
              </a:rPr>
              <a:t>تعداد </a:t>
            </a:r>
            <a:r>
              <a:rPr lang="fa-IR" b="1" dirty="0" smtClean="0">
                <a:solidFill>
                  <a:schemeClr val="accent3">
                    <a:lumMod val="50000"/>
                  </a:schemeClr>
                </a:solidFill>
                <a:cs typeface="B Mitra" pitchFamily="2" charset="-78"/>
              </a:rPr>
              <a:t>4 كارگاه </a:t>
            </a:r>
            <a:r>
              <a:rPr lang="fa-IR" b="1" dirty="0" smtClean="0">
                <a:solidFill>
                  <a:srgbClr val="315F2F"/>
                </a:solidFill>
                <a:cs typeface="B Mitra" pitchFamily="2" charset="-78"/>
              </a:rPr>
              <a:t>كارآمدي مربي ويژه مربيان تيم‌هاي ملي </a:t>
            </a:r>
            <a:endParaRPr lang="en-US" b="1" dirty="0" smtClean="0">
              <a:solidFill>
                <a:srgbClr val="315F2F"/>
              </a:solidFill>
              <a:cs typeface="B Mitra" pitchFamily="2" charset="-78"/>
            </a:endParaRPr>
          </a:p>
          <a:p>
            <a:pPr lvl="0" algn="r" rtl="1">
              <a:buClr>
                <a:srgbClr val="315F2F"/>
              </a:buClr>
              <a:buSzPct val="120000"/>
              <a:buFont typeface="Wingdings" pitchFamily="2" charset="2"/>
              <a:buChar char="ü"/>
            </a:pPr>
            <a:r>
              <a:rPr lang="fa-IR" b="1" dirty="0" smtClean="0">
                <a:solidFill>
                  <a:srgbClr val="315F2F"/>
                </a:solidFill>
                <a:cs typeface="B Mitra" pitchFamily="2" charset="-78"/>
              </a:rPr>
              <a:t>تعداد </a:t>
            </a:r>
            <a:r>
              <a:rPr lang="fa-IR" b="1" dirty="0" smtClean="0">
                <a:solidFill>
                  <a:schemeClr val="accent3">
                    <a:lumMod val="50000"/>
                  </a:schemeClr>
                </a:solidFill>
                <a:cs typeface="B Mitra" pitchFamily="2" charset="-78"/>
              </a:rPr>
              <a:t>150 مشاوره فردي </a:t>
            </a:r>
            <a:r>
              <a:rPr lang="fa-IR" b="1" dirty="0" smtClean="0">
                <a:solidFill>
                  <a:srgbClr val="315F2F"/>
                </a:solidFill>
                <a:cs typeface="B Mitra" pitchFamily="2" charset="-78"/>
              </a:rPr>
              <a:t>به ورزشكاران تيم‌هاي ملي، اسكواش، تكواندو، شمشيربازي، ووشو، دو و ميداني، شنا، تير و كمان، بسكتبال، تنيس، كشتي، تيراندازي، پينگ‌پنگ، واليبال، بدمينتون، گلبال، بوكس، وزنه‌برداري و قايقراني </a:t>
            </a:r>
            <a:endParaRPr lang="en-US" b="1" dirty="0" smtClean="0">
              <a:solidFill>
                <a:srgbClr val="315F2F"/>
              </a:solidFill>
              <a:cs typeface="B Mitra" pitchFamily="2" charset="-78"/>
            </a:endParaRPr>
          </a:p>
          <a:p>
            <a:pPr lvl="0" algn="r" rtl="1">
              <a:buClr>
                <a:srgbClr val="315F2F"/>
              </a:buClr>
              <a:buSzPct val="120000"/>
              <a:buFont typeface="Wingdings" pitchFamily="2" charset="2"/>
              <a:buChar char="ü"/>
            </a:pPr>
            <a:r>
              <a:rPr lang="fa-IR" b="1" dirty="0" smtClean="0">
                <a:solidFill>
                  <a:srgbClr val="315F2F"/>
                </a:solidFill>
                <a:cs typeface="B Mitra" pitchFamily="2" charset="-78"/>
              </a:rPr>
              <a:t>اعزام روان‌شناس ورزشي به فدراسيون‌ها به تعداد 12 نفر</a:t>
            </a:r>
          </a:p>
          <a:p>
            <a:pPr lvl="0" algn="r" rtl="1">
              <a:buClr>
                <a:srgbClr val="315F2F"/>
              </a:buClr>
              <a:buSzPct val="120000"/>
              <a:buNone/>
            </a:pPr>
            <a:endParaRPr lang="fa-IR" dirty="0" smtClean="0">
              <a:solidFill>
                <a:srgbClr val="315F2F"/>
              </a:solidFill>
              <a:cs typeface="B Mitra" pitchFamily="2" charset="-78"/>
            </a:endParaRPr>
          </a:p>
          <a:p>
            <a:pPr algn="r" rtl="1">
              <a:buNone/>
            </a:pPr>
            <a:r>
              <a:rPr lang="fa-IR" b="1" dirty="0" smtClean="0">
                <a:solidFill>
                  <a:schemeClr val="accent3">
                    <a:lumMod val="50000"/>
                  </a:schemeClr>
                </a:solidFill>
                <a:cs typeface="B Mitra" pitchFamily="2" charset="-78"/>
              </a:rPr>
              <a:t>انتشار تك‌آموز، بولتن، و بروشور</a:t>
            </a:r>
            <a:endParaRPr lang="en-US" dirty="0" smtClean="0">
              <a:solidFill>
                <a:schemeClr val="accent3">
                  <a:lumMod val="50000"/>
                </a:schemeClr>
              </a:solidFill>
              <a:cs typeface="B Mitra" pitchFamily="2" charset="-78"/>
            </a:endParaRPr>
          </a:p>
          <a:p>
            <a:pPr marL="624078" lvl="0" indent="-514350" algn="r" rtl="1">
              <a:buClr>
                <a:srgbClr val="315F2F"/>
              </a:buClr>
              <a:buSzPct val="120000"/>
              <a:buFont typeface="Wingdings" pitchFamily="2" charset="2"/>
              <a:buChar char="ü"/>
            </a:pPr>
            <a:r>
              <a:rPr lang="fa-IR" b="1" dirty="0" smtClean="0">
                <a:solidFill>
                  <a:srgbClr val="315F2F"/>
                </a:solidFill>
                <a:cs typeface="B Mitra" pitchFamily="2" charset="-78"/>
              </a:rPr>
              <a:t>تعداد </a:t>
            </a:r>
            <a:r>
              <a:rPr lang="fa-IR" b="1" dirty="0" smtClean="0">
                <a:solidFill>
                  <a:schemeClr val="accent3">
                    <a:lumMod val="50000"/>
                  </a:schemeClr>
                </a:solidFill>
                <a:cs typeface="B Mitra" pitchFamily="2" charset="-78"/>
              </a:rPr>
              <a:t>5 بروشور </a:t>
            </a:r>
            <a:r>
              <a:rPr lang="fa-IR" b="1" dirty="0" smtClean="0">
                <a:solidFill>
                  <a:srgbClr val="315F2F"/>
                </a:solidFill>
                <a:cs typeface="B Mitra" pitchFamily="2" charset="-78"/>
              </a:rPr>
              <a:t>با عناوين: از شكستهايمان بياموزيم، روان‌شناسي وآسيب‌هاي ورزشي، خودآگاهي، كلمات كليدي يادآور و ورزش چگونه بر خلق ما اثر مي‌كند به چاپ رسيده است. تعداد 2</a:t>
            </a:r>
            <a:r>
              <a:rPr lang="fa-IR" b="1" dirty="0" smtClean="0">
                <a:solidFill>
                  <a:schemeClr val="accent3">
                    <a:lumMod val="50000"/>
                  </a:schemeClr>
                </a:solidFill>
                <a:cs typeface="B Mitra" pitchFamily="2" charset="-78"/>
              </a:rPr>
              <a:t> بروشور </a:t>
            </a:r>
            <a:r>
              <a:rPr lang="fa-IR" b="1" dirty="0" smtClean="0">
                <a:solidFill>
                  <a:srgbClr val="315F2F"/>
                </a:solidFill>
                <a:cs typeface="B Mitra" pitchFamily="2" charset="-78"/>
              </a:rPr>
              <a:t>در دست چاپ است. تعداد </a:t>
            </a:r>
            <a:r>
              <a:rPr lang="fa-IR" b="1" dirty="0" smtClean="0">
                <a:solidFill>
                  <a:schemeClr val="accent3">
                    <a:lumMod val="50000"/>
                  </a:schemeClr>
                </a:solidFill>
                <a:cs typeface="B Mitra" pitchFamily="2" charset="-78"/>
              </a:rPr>
              <a:t>13 بولتن </a:t>
            </a:r>
            <a:r>
              <a:rPr lang="fa-IR" b="1" dirty="0" smtClean="0">
                <a:solidFill>
                  <a:srgbClr val="315F2F"/>
                </a:solidFill>
                <a:cs typeface="B Mitra" pitchFamily="2" charset="-78"/>
              </a:rPr>
              <a:t>و تک آموز در مرحله ترجمه و ويرايش شده و آماده جهت چاپ</a:t>
            </a:r>
          </a:p>
          <a:p>
            <a:pPr marL="624078" lvl="0" indent="-514350" algn="r" rtl="1">
              <a:buClr>
                <a:srgbClr val="315F2F"/>
              </a:buClr>
              <a:buSzPct val="120000"/>
              <a:buNone/>
            </a:pPr>
            <a:endParaRPr lang="fa-IR" b="1" dirty="0" smtClean="0">
              <a:solidFill>
                <a:srgbClr val="315F2F"/>
              </a:solidFill>
              <a:cs typeface="B Mitra" pitchFamily="2" charset="-78"/>
            </a:endParaRPr>
          </a:p>
          <a:p>
            <a:pPr algn="r" rtl="1">
              <a:buNone/>
            </a:pPr>
            <a:r>
              <a:rPr lang="fa-IR" b="1" dirty="0" smtClean="0">
                <a:solidFill>
                  <a:schemeClr val="accent3">
                    <a:lumMod val="50000"/>
                  </a:schemeClr>
                </a:solidFill>
                <a:cs typeface="B Mitra" pitchFamily="2" charset="-78"/>
              </a:rPr>
              <a:t>همكاران كميسيون روان‌شناسي ورزشي معرفي شده به فدراسيون‌ها </a:t>
            </a:r>
            <a:endParaRPr lang="en-US" dirty="0" smtClean="0">
              <a:solidFill>
                <a:schemeClr val="accent3">
                  <a:lumMod val="50000"/>
                </a:schemeClr>
              </a:solidFill>
              <a:cs typeface="B Mitra" pitchFamily="2" charset="-78"/>
            </a:endParaRPr>
          </a:p>
          <a:p>
            <a:pPr lvl="0" algn="r" rtl="1">
              <a:buClr>
                <a:srgbClr val="315F2F"/>
              </a:buClr>
              <a:buSzPct val="120000"/>
              <a:buFont typeface="Wingdings" pitchFamily="2" charset="2"/>
              <a:buChar char="ü"/>
            </a:pPr>
            <a:r>
              <a:rPr lang="fa-IR" b="1" dirty="0" smtClean="0">
                <a:solidFill>
                  <a:srgbClr val="315F2F"/>
                </a:solidFill>
                <a:cs typeface="B Mitra" pitchFamily="2" charset="-78"/>
              </a:rPr>
              <a:t>ارائه خدمات مشاوره 13 روانشناس کمیسیون روانشناسی به 28 فدراسیون ورزشی </a:t>
            </a:r>
            <a:endParaRPr lang="en-US" b="1" dirty="0" smtClean="0">
              <a:solidFill>
                <a:srgbClr val="315F2F"/>
              </a:solidFill>
              <a:cs typeface="B Mitra" pitchFamily="2" charset="-78"/>
            </a:endParaRPr>
          </a:p>
          <a:p>
            <a:pPr marL="624078" lvl="0" indent="-514350" algn="r" rtl="1">
              <a:buClr>
                <a:srgbClr val="315F2F"/>
              </a:buClr>
              <a:buSzPct val="120000"/>
              <a:buFont typeface="Wingdings" pitchFamily="2" charset="2"/>
              <a:buChar char="ü"/>
            </a:pPr>
            <a:endParaRPr lang="en-US" b="1" dirty="0" smtClean="0">
              <a:solidFill>
                <a:srgbClr val="315F2F"/>
              </a:solidFill>
              <a:cs typeface="B Mitra" pitchFamily="2" charset="-78"/>
            </a:endParaRPr>
          </a:p>
          <a:p>
            <a:pPr lvl="0" algn="r" rtl="1">
              <a:buClr>
                <a:srgbClr val="315F2F"/>
              </a:buClr>
              <a:buSzPct val="120000"/>
              <a:buFont typeface="Wingdings" pitchFamily="2" charset="2"/>
              <a:buChar char="ü"/>
            </a:pPr>
            <a:endParaRPr lang="fa-IR" dirty="0" smtClean="0">
              <a:solidFill>
                <a:srgbClr val="315F2F"/>
              </a:solidFill>
              <a:cs typeface="B Mitra" pitchFamily="2" charset="-78"/>
            </a:endParaRPr>
          </a:p>
          <a:p>
            <a:pPr algn="r">
              <a:buNone/>
            </a:pPr>
            <a:endParaRPr lang="en-US" dirty="0">
              <a:cs typeface="B Mitra"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5435811"/>
          </a:xfrm>
        </p:spPr>
        <p:txBody>
          <a:bodyPr/>
          <a:lstStyle/>
          <a:p>
            <a:pPr algn="r" rtl="1">
              <a:buNone/>
            </a:pPr>
            <a:endParaRPr lang="fa-IR" b="1" dirty="0" smtClean="0">
              <a:solidFill>
                <a:srgbClr val="843728"/>
              </a:solidFill>
              <a:cs typeface="B Mitra" pitchFamily="2" charset="-78"/>
            </a:endParaRPr>
          </a:p>
          <a:p>
            <a:pPr algn="r" rtl="1">
              <a:buNone/>
            </a:pPr>
            <a:r>
              <a:rPr lang="ar-SA" sz="3200" b="1" dirty="0" smtClean="0">
                <a:solidFill>
                  <a:srgbClr val="843728"/>
                </a:solidFill>
                <a:cs typeface="B Mitra" pitchFamily="2" charset="-78"/>
              </a:rPr>
              <a:t>مرکز مدیریت ورزشی </a:t>
            </a:r>
            <a:endParaRPr lang="en-US" sz="3200" dirty="0" smtClean="0">
              <a:solidFill>
                <a:srgbClr val="843728"/>
              </a:solidFill>
              <a:cs typeface="B Mitra" pitchFamily="2" charset="-78"/>
            </a:endParaRPr>
          </a:p>
          <a:p>
            <a:pPr algn="r" rtl="1">
              <a:buNone/>
            </a:pPr>
            <a:endParaRPr lang="en-US" dirty="0" smtClean="0">
              <a:solidFill>
                <a:srgbClr val="315F2F"/>
              </a:solidFill>
              <a:cs typeface="B Mitra" pitchFamily="2" charset="-78"/>
            </a:endParaRPr>
          </a:p>
          <a:p>
            <a:pPr marL="628650" lvl="0" indent="-519113" algn="r" rtl="1">
              <a:buClr>
                <a:srgbClr val="315F2F"/>
              </a:buClr>
              <a:buFont typeface="Wingdings" pitchFamily="2" charset="2"/>
              <a:buChar char="ü"/>
            </a:pPr>
            <a:r>
              <a:rPr lang="fa-IR" b="1" dirty="0" smtClean="0">
                <a:solidFill>
                  <a:srgbClr val="315F2F"/>
                </a:solidFill>
                <a:cs typeface="B Mitra" pitchFamily="2" charset="-78"/>
              </a:rPr>
              <a:t>برگزاري دوره 12روزه مديريت رويدادهاي بين المللي ويژه نمايندگان فدراسيون هاي ورزشي</a:t>
            </a:r>
            <a:endParaRPr lang="en-US" b="1" dirty="0" smtClean="0">
              <a:solidFill>
                <a:srgbClr val="315F2F"/>
              </a:solidFill>
              <a:cs typeface="B Mitra" pitchFamily="2" charset="-78"/>
            </a:endParaRPr>
          </a:p>
          <a:p>
            <a:pPr marL="628650" lvl="0" indent="-519113" algn="r" rtl="1">
              <a:buClr>
                <a:srgbClr val="315F2F"/>
              </a:buClr>
              <a:buFont typeface="Wingdings" pitchFamily="2" charset="2"/>
              <a:buChar char="ü"/>
            </a:pPr>
            <a:r>
              <a:rPr lang="fa-IR" b="1" dirty="0" smtClean="0">
                <a:solidFill>
                  <a:srgbClr val="315F2F"/>
                </a:solidFill>
                <a:cs typeface="B Mitra" pitchFamily="2" charset="-78"/>
              </a:rPr>
              <a:t>برگزاري دوره 12روزه مديريت رويدادهاي بين المللي( ويژه عراقي ها)</a:t>
            </a:r>
            <a:endParaRPr lang="en-US" b="1" dirty="0" smtClean="0">
              <a:solidFill>
                <a:srgbClr val="315F2F"/>
              </a:solidFill>
              <a:cs typeface="B Mitra" pitchFamily="2" charset="-78"/>
            </a:endParaRPr>
          </a:p>
          <a:p>
            <a:pPr marL="628650" indent="-519113" algn="r" rtl="1">
              <a:buClr>
                <a:srgbClr val="315F2F"/>
              </a:buClr>
              <a:buFont typeface="Wingdings" pitchFamily="2" charset="2"/>
              <a:buChar char="ü"/>
            </a:pPr>
            <a:r>
              <a:rPr lang="fa-IR" b="1" dirty="0" smtClean="0">
                <a:solidFill>
                  <a:srgbClr val="315F2F"/>
                </a:solidFill>
                <a:cs typeface="B Mitra" pitchFamily="2" charset="-78"/>
              </a:rPr>
              <a:t>برگزاری 7 كلاس يك روزه ویژه </a:t>
            </a:r>
          </a:p>
          <a:p>
            <a:pPr marL="628650" indent="-519113" algn="r" rtl="1">
              <a:buClr>
                <a:srgbClr val="315F2F"/>
              </a:buClr>
              <a:buFont typeface="Wingdings" pitchFamily="2" charset="2"/>
              <a:buChar char="ü"/>
            </a:pPr>
            <a:r>
              <a:rPr lang="fa-IR" b="1" dirty="0" smtClean="0">
                <a:solidFill>
                  <a:srgbClr val="315F2F"/>
                </a:solidFill>
                <a:cs typeface="B Mitra" pitchFamily="2" charset="-78"/>
              </a:rPr>
              <a:t>انجام پژوهش مطالعات تطبیقی بر روی بنیادهای ملی مربیان سایر کشورها</a:t>
            </a:r>
            <a:endParaRPr lang="en-US" b="1" dirty="0" smtClean="0">
              <a:solidFill>
                <a:srgbClr val="315F2F"/>
              </a:solidFill>
              <a:cs typeface="B Mitra" pitchFamily="2" charset="-78"/>
            </a:endParaRPr>
          </a:p>
          <a:p>
            <a:pPr marL="628650" lvl="0" indent="-519113" algn="r" rtl="1">
              <a:buClr>
                <a:srgbClr val="315F2F"/>
              </a:buClr>
              <a:buFont typeface="Wingdings" pitchFamily="2" charset="2"/>
              <a:buChar char="ü"/>
            </a:pPr>
            <a:endParaRPr lang="en-US" b="1" dirty="0" smtClean="0">
              <a:solidFill>
                <a:srgbClr val="315F2F"/>
              </a:solidFill>
              <a:cs typeface="B Mitra" pitchFamily="2" charset="-78"/>
            </a:endParaRPr>
          </a:p>
          <a:p>
            <a:pPr algn="r" rtl="1"/>
            <a:endParaRPr lang="en-US" dirty="0">
              <a:cs typeface="B Mitra"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794"/>
            <a:ext cx="8229600" cy="5221497"/>
          </a:xfrm>
        </p:spPr>
        <p:txBody>
          <a:bodyPr>
            <a:normAutofit/>
          </a:bodyPr>
          <a:lstStyle/>
          <a:p>
            <a:pPr algn="r" rtl="1">
              <a:buNone/>
            </a:pPr>
            <a:r>
              <a:rPr lang="ar-SA" b="1" dirty="0" smtClean="0">
                <a:solidFill>
                  <a:srgbClr val="843728"/>
                </a:solidFill>
                <a:cs typeface="B Mitra" pitchFamily="2" charset="-78"/>
              </a:rPr>
              <a:t>مرکز آموزش </a:t>
            </a:r>
            <a:endParaRPr lang="fa-IR" b="1" dirty="0" smtClean="0">
              <a:solidFill>
                <a:srgbClr val="843728"/>
              </a:solidFill>
              <a:cs typeface="B Mitra" pitchFamily="2" charset="-78"/>
            </a:endParaRPr>
          </a:p>
          <a:p>
            <a:pPr algn="r" rtl="1">
              <a:buNone/>
            </a:pPr>
            <a:endParaRPr lang="en-US" dirty="0" smtClean="0">
              <a:solidFill>
                <a:srgbClr val="843728"/>
              </a:solidFill>
              <a:cs typeface="B Mitra" pitchFamily="2" charset="-78"/>
            </a:endParaRPr>
          </a:p>
          <a:p>
            <a:pPr marL="809625" lvl="0" indent="-700088" algn="r" rtl="1">
              <a:buClr>
                <a:srgbClr val="315F2F"/>
              </a:buClr>
              <a:buSzPct val="120000"/>
              <a:buFont typeface="Wingdings" pitchFamily="2" charset="2"/>
              <a:buChar char="ü"/>
            </a:pPr>
            <a:r>
              <a:rPr lang="ar-SA" b="1" dirty="0" smtClean="0">
                <a:solidFill>
                  <a:srgbClr val="315F2F"/>
                </a:solidFill>
                <a:cs typeface="B Mitra" pitchFamily="2" charset="-78"/>
              </a:rPr>
              <a:t>دوره های آموزشی و جلسات تخصصی تربیت بدنی                         </a:t>
            </a:r>
            <a:r>
              <a:rPr lang="ar-SA" b="1" dirty="0" smtClean="0">
                <a:solidFill>
                  <a:srgbClr val="843728"/>
                </a:solidFill>
                <a:cs typeface="B Mitra" pitchFamily="2" charset="-78"/>
              </a:rPr>
              <a:t>16</a:t>
            </a:r>
            <a:r>
              <a:rPr lang="ar-SA" b="1" dirty="0" smtClean="0">
                <a:solidFill>
                  <a:srgbClr val="315F2F"/>
                </a:solidFill>
                <a:cs typeface="B Mitra" pitchFamily="2" charset="-78"/>
              </a:rPr>
              <a:t> برنامه      تعداد   </a:t>
            </a:r>
            <a:r>
              <a:rPr lang="ar-SA" b="1" dirty="0" smtClean="0">
                <a:solidFill>
                  <a:srgbClr val="843728"/>
                </a:solidFill>
                <a:cs typeface="B Mitra" pitchFamily="2" charset="-78"/>
              </a:rPr>
              <a:t>323 نفر</a:t>
            </a:r>
            <a:endParaRPr lang="en-US" b="1" dirty="0" smtClean="0">
              <a:solidFill>
                <a:srgbClr val="843728"/>
              </a:solidFill>
              <a:cs typeface="B Mitra" pitchFamily="2" charset="-78"/>
            </a:endParaRPr>
          </a:p>
          <a:p>
            <a:pPr marL="809625" lvl="0" indent="-700088" algn="r" rtl="1">
              <a:buClr>
                <a:srgbClr val="315F2F"/>
              </a:buClr>
              <a:buSzPct val="120000"/>
              <a:buFont typeface="Wingdings" pitchFamily="2" charset="2"/>
              <a:buChar char="ü"/>
            </a:pPr>
            <a:r>
              <a:rPr lang="ar-SA" b="1" dirty="0" smtClean="0">
                <a:solidFill>
                  <a:srgbClr val="315F2F"/>
                </a:solidFill>
                <a:cs typeface="B Mitra" pitchFamily="2" charset="-78"/>
              </a:rPr>
              <a:t>دوره های آموزش المپیک ویژه مربیان، ورزشکاران و دبیران تربیت بدنی  </a:t>
            </a:r>
            <a:r>
              <a:rPr lang="ar-SA" b="1" dirty="0" smtClean="0">
                <a:solidFill>
                  <a:srgbClr val="843728"/>
                </a:solidFill>
                <a:cs typeface="B Mitra" pitchFamily="2" charset="-78"/>
              </a:rPr>
              <a:t>12</a:t>
            </a:r>
            <a:r>
              <a:rPr lang="ar-SA" b="1" dirty="0" smtClean="0">
                <a:solidFill>
                  <a:srgbClr val="315F2F"/>
                </a:solidFill>
                <a:cs typeface="B Mitra" pitchFamily="2" charset="-78"/>
              </a:rPr>
              <a:t> برنامه   تعداد  </a:t>
            </a:r>
            <a:r>
              <a:rPr lang="ar-SA" b="1" dirty="0" smtClean="0">
                <a:solidFill>
                  <a:srgbClr val="843728"/>
                </a:solidFill>
                <a:cs typeface="B Mitra" pitchFamily="2" charset="-78"/>
              </a:rPr>
              <a:t>500 نفر</a:t>
            </a:r>
            <a:endParaRPr lang="en-US" b="1" dirty="0" smtClean="0">
              <a:solidFill>
                <a:srgbClr val="843728"/>
              </a:solidFill>
              <a:cs typeface="B Mitra" pitchFamily="2" charset="-78"/>
            </a:endParaRPr>
          </a:p>
          <a:p>
            <a:pPr marL="809625" lvl="0" indent="-700088" algn="r" rtl="1">
              <a:buClr>
                <a:srgbClr val="315F2F"/>
              </a:buClr>
              <a:buSzPct val="120000"/>
              <a:buFont typeface="Wingdings" pitchFamily="2" charset="2"/>
              <a:buChar char="ü"/>
            </a:pPr>
            <a:r>
              <a:rPr lang="ar-SA" b="1" dirty="0" smtClean="0">
                <a:solidFill>
                  <a:srgbClr val="315F2F"/>
                </a:solidFill>
                <a:cs typeface="B Mitra" pitchFamily="2" charset="-78"/>
              </a:rPr>
              <a:t>همکاری با مراکز مختلف آکادمی در برگزاری دوره های آموزشی            </a:t>
            </a:r>
            <a:r>
              <a:rPr lang="ar-SA" b="1" dirty="0" smtClean="0">
                <a:solidFill>
                  <a:srgbClr val="843728"/>
                </a:solidFill>
                <a:cs typeface="B Mitra" pitchFamily="2" charset="-78"/>
              </a:rPr>
              <a:t>27</a:t>
            </a:r>
            <a:r>
              <a:rPr lang="ar-SA" b="1" dirty="0" smtClean="0">
                <a:solidFill>
                  <a:srgbClr val="315F2F"/>
                </a:solidFill>
                <a:cs typeface="B Mitra" pitchFamily="2" charset="-78"/>
              </a:rPr>
              <a:t> برنامه    تعداد </a:t>
            </a:r>
            <a:r>
              <a:rPr lang="ar-SA" b="1" dirty="0" smtClean="0">
                <a:solidFill>
                  <a:srgbClr val="843728"/>
                </a:solidFill>
                <a:cs typeface="B Mitra" pitchFamily="2" charset="-78"/>
              </a:rPr>
              <a:t>600 نفر</a:t>
            </a:r>
            <a:endParaRPr lang="en-US" b="1" dirty="0" smtClean="0">
              <a:solidFill>
                <a:srgbClr val="843728"/>
              </a:solidFill>
              <a:cs typeface="B Mitra" pitchFamily="2" charset="-78"/>
            </a:endParaRPr>
          </a:p>
          <a:p>
            <a:pPr marL="809625" lvl="0" indent="-700088" algn="r" rtl="1">
              <a:buClr>
                <a:srgbClr val="315F2F"/>
              </a:buClr>
              <a:buSzPct val="120000"/>
              <a:buFont typeface="Wingdings" pitchFamily="2" charset="2"/>
              <a:buChar char="ü"/>
            </a:pPr>
            <a:r>
              <a:rPr lang="ar-SA" b="1" dirty="0" smtClean="0">
                <a:solidFill>
                  <a:srgbClr val="315F2F"/>
                </a:solidFill>
                <a:cs typeface="B Mitra" pitchFamily="2" charset="-78"/>
              </a:rPr>
              <a:t>همکاری با فدراسیون های ورزشی در برگزاری دوره ها                         </a:t>
            </a:r>
            <a:r>
              <a:rPr lang="ar-SA" b="1" dirty="0" smtClean="0">
                <a:solidFill>
                  <a:srgbClr val="843728"/>
                </a:solidFill>
                <a:cs typeface="B Mitra" pitchFamily="2" charset="-78"/>
              </a:rPr>
              <a:t>19</a:t>
            </a:r>
            <a:r>
              <a:rPr lang="ar-SA" b="1" dirty="0" smtClean="0">
                <a:solidFill>
                  <a:srgbClr val="315F2F"/>
                </a:solidFill>
                <a:cs typeface="B Mitra" pitchFamily="2" charset="-78"/>
              </a:rPr>
              <a:t> برنامه    تعداد  </a:t>
            </a:r>
            <a:r>
              <a:rPr lang="ar-SA" b="1" dirty="0" smtClean="0">
                <a:solidFill>
                  <a:srgbClr val="843728"/>
                </a:solidFill>
                <a:cs typeface="B Mitra" pitchFamily="2" charset="-78"/>
              </a:rPr>
              <a:t>838</a:t>
            </a:r>
            <a:r>
              <a:rPr lang="ar-SA" b="1" dirty="0" smtClean="0">
                <a:solidFill>
                  <a:srgbClr val="315F2F"/>
                </a:solidFill>
                <a:cs typeface="B Mitra" pitchFamily="2" charset="-78"/>
              </a:rPr>
              <a:t> نفر</a:t>
            </a:r>
            <a:endParaRPr lang="en-US" b="1" dirty="0" smtClean="0">
              <a:solidFill>
                <a:srgbClr val="315F2F"/>
              </a:solidFill>
              <a:cs typeface="B Mitra" pitchFamily="2" charset="-78"/>
            </a:endParaRPr>
          </a:p>
          <a:p>
            <a:pPr marL="809625" indent="-700088" algn="r" rtl="1">
              <a:buClr>
                <a:srgbClr val="315F2F"/>
              </a:buClr>
              <a:buSzPct val="120000"/>
              <a:buFont typeface="Wingdings" pitchFamily="2" charset="2"/>
              <a:buChar char="ü"/>
            </a:pPr>
            <a:r>
              <a:rPr lang="ar-SA" b="1" dirty="0" smtClean="0">
                <a:solidFill>
                  <a:srgbClr val="315F2F"/>
                </a:solidFill>
                <a:cs typeface="B Mitra" pitchFamily="2" charset="-78"/>
              </a:rPr>
              <a:t>جمع کل فعالیتها        </a:t>
            </a:r>
            <a:r>
              <a:rPr lang="ar-SA" b="1" dirty="0" smtClean="0">
                <a:solidFill>
                  <a:srgbClr val="843728"/>
                </a:solidFill>
                <a:cs typeface="B Mitra" pitchFamily="2" charset="-78"/>
              </a:rPr>
              <a:t>74 برنامه     </a:t>
            </a:r>
            <a:r>
              <a:rPr lang="ar-SA" b="1" dirty="0" smtClean="0">
                <a:solidFill>
                  <a:srgbClr val="315F2F"/>
                </a:solidFill>
                <a:cs typeface="B Mitra" pitchFamily="2" charset="-78"/>
              </a:rPr>
              <a:t>تعداد  </a:t>
            </a:r>
            <a:r>
              <a:rPr lang="ar-SA" b="1" dirty="0" smtClean="0">
                <a:solidFill>
                  <a:srgbClr val="843728"/>
                </a:solidFill>
                <a:cs typeface="B Mitra" pitchFamily="2" charset="-78"/>
              </a:rPr>
              <a:t>2261 نفر</a:t>
            </a:r>
            <a:endParaRPr lang="en-US" b="1" dirty="0" smtClean="0">
              <a:solidFill>
                <a:srgbClr val="843728"/>
              </a:solidFill>
              <a:cs typeface="B Mitra" pitchFamily="2" charset="-78"/>
            </a:endParaRPr>
          </a:p>
          <a:p>
            <a:pPr marL="809625" indent="-700088">
              <a:buClr>
                <a:srgbClr val="315F2F"/>
              </a:buClr>
              <a:buSzPct val="120000"/>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42918"/>
            <a:ext cx="8229600" cy="5364373"/>
          </a:xfrm>
        </p:spPr>
        <p:txBody>
          <a:bodyPr>
            <a:normAutofit fontScale="85000" lnSpcReduction="20000"/>
          </a:bodyPr>
          <a:lstStyle/>
          <a:p>
            <a:pPr algn="ctr" rtl="1">
              <a:buNone/>
            </a:pPr>
            <a:r>
              <a:rPr lang="ar-SA" sz="3800" b="1" dirty="0" smtClean="0">
                <a:solidFill>
                  <a:srgbClr val="843728"/>
                </a:solidFill>
                <a:cs typeface="B Mitra" pitchFamily="2" charset="-78"/>
              </a:rPr>
              <a:t>واحد اطلاع رسانی و کتابخانه</a:t>
            </a:r>
            <a:endParaRPr lang="en-US" sz="3800" dirty="0" smtClean="0">
              <a:solidFill>
                <a:srgbClr val="843728"/>
              </a:solidFill>
              <a:cs typeface="B Mitra" pitchFamily="2" charset="-78"/>
            </a:endParaRPr>
          </a:p>
          <a:p>
            <a:pPr algn="r" rtl="1"/>
            <a:endParaRPr lang="en-US" dirty="0" smtClean="0">
              <a:cs typeface="B Mitra" pitchFamily="2" charset="-78"/>
            </a:endParaRPr>
          </a:p>
          <a:p>
            <a:pPr marL="542925" lvl="0" indent="-433388" algn="r" rtl="1">
              <a:buClr>
                <a:srgbClr val="315F2F"/>
              </a:buClr>
              <a:buSzPct val="120000"/>
              <a:buFont typeface="Wingdings" pitchFamily="2" charset="2"/>
              <a:buChar char="ü"/>
            </a:pPr>
            <a:r>
              <a:rPr lang="ar-SA" b="1" dirty="0" smtClean="0">
                <a:solidFill>
                  <a:srgbClr val="315F2F"/>
                </a:solidFill>
                <a:cs typeface="B Mitra" pitchFamily="2" charset="-78"/>
              </a:rPr>
              <a:t>تعيين و تدوين خط و مشي و مقررات مركز اطلاع رساني و كتابخانه به همراه چاپ 2 عدد تابلو </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ar-SA" b="1" dirty="0" smtClean="0">
                <a:solidFill>
                  <a:srgbClr val="315F2F"/>
                </a:solidFill>
                <a:cs typeface="B Mitra" pitchFamily="2" charset="-78"/>
              </a:rPr>
              <a:t>ويرايش كاربرگه هاي كتب فارسي و لاتين و تطبيق ركوردها با كاربرگه هاي رايانه اي و اصلاح آن به تعداد 4000 كاربرگه </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ar-SA" b="1" dirty="0" smtClean="0">
                <a:solidFill>
                  <a:srgbClr val="315F2F"/>
                </a:solidFill>
                <a:cs typeface="B Mitra" pitchFamily="2" charset="-78"/>
              </a:rPr>
              <a:t>دانلود(ذخيره) دوره كامل  20 عنوان مجله  علوم ورزشي  از سالهاي 2008 الي 2009 از پايگاه اطلاعاتي اسپرت ديسكاس (بيش از 450 عنوان مقاله ذخيره شده در سي دي)</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ar-SA" b="1" dirty="0" smtClean="0">
                <a:solidFill>
                  <a:srgbClr val="315F2F"/>
                </a:solidFill>
                <a:cs typeface="B Mitra" pitchFamily="2" charset="-78"/>
              </a:rPr>
              <a:t>برگزاري كارگاه آموزشي آشنايي با اينترنت و جستجو در پايگاه هاي اطلاع رساني ويژه تيمهاي اعزامي به بازي هاي جهاني داخل سالن (يك دوره) </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ar-SA" b="1" dirty="0" smtClean="0">
                <a:solidFill>
                  <a:srgbClr val="315F2F"/>
                </a:solidFill>
                <a:cs typeface="B Mitra" pitchFamily="2" charset="-78"/>
              </a:rPr>
              <a:t>برگزاري كارگاه آشنايي با پايگاه اطلاع رساني اسپرت ديسكاس براي كليه كارشناسان آكادمي المپيك، كميته ملي المپيك و فدراسيون ها (يك دوره)</a:t>
            </a:r>
            <a:endParaRPr lang="en-US" b="1" dirty="0" smtClean="0">
              <a:solidFill>
                <a:srgbClr val="315F2F"/>
              </a:solidFill>
              <a:cs typeface="B Mitra" pitchFamily="2" charset="-78"/>
            </a:endParaRPr>
          </a:p>
          <a:p>
            <a:pPr marL="542925" lvl="0" indent="-433388" algn="r" rtl="1">
              <a:buClr>
                <a:srgbClr val="315F2F"/>
              </a:buClr>
              <a:buSzPct val="120000"/>
              <a:buFont typeface="Wingdings" pitchFamily="2" charset="2"/>
              <a:buChar char="ü"/>
            </a:pPr>
            <a:r>
              <a:rPr lang="ar-SA" b="1" dirty="0" smtClean="0">
                <a:solidFill>
                  <a:srgbClr val="315F2F"/>
                </a:solidFill>
                <a:cs typeface="B Mitra" pitchFamily="2" charset="-78"/>
              </a:rPr>
              <a:t>خدمات اطلاع رساني جاري به صورت مجازي (از طريق تلفن، فكس،‌پست الكترونيكي) به مراجعين و تماس گيرندگان به منظور تامين اطلاعات مورد نياز( بيش  از 1600 نفر)</a:t>
            </a:r>
            <a:endParaRPr lang="en-US" b="1" dirty="0" smtClean="0">
              <a:solidFill>
                <a:srgbClr val="315F2F"/>
              </a:solidFill>
              <a:cs typeface="B Mitra" pitchFamily="2" charset="-78"/>
            </a:endParaRPr>
          </a:p>
          <a:p>
            <a:pPr algn="r" rtl="1">
              <a:buNone/>
            </a:pPr>
            <a:endParaRPr lang="en-US" dirty="0">
              <a:solidFill>
                <a:srgbClr val="315F2F"/>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rtl="1">
              <a:buNone/>
            </a:pPr>
            <a:endParaRPr lang="fa-IR" dirty="0" smtClean="0"/>
          </a:p>
          <a:p>
            <a:pPr algn="ctr" rtl="1">
              <a:buNone/>
            </a:pPr>
            <a:endParaRPr lang="fa-IR" dirty="0" smtClean="0"/>
          </a:p>
          <a:p>
            <a:pPr algn="ctr" rtl="1">
              <a:buNone/>
            </a:pPr>
            <a:endParaRPr lang="fa-IR" dirty="0" smtClean="0"/>
          </a:p>
          <a:p>
            <a:pPr algn="ctr" rtl="1">
              <a:buNone/>
            </a:pPr>
            <a:r>
              <a:rPr lang="fa-IR" sz="3200" dirty="0" smtClean="0">
                <a:solidFill>
                  <a:srgbClr val="843728"/>
                </a:solidFill>
                <a:cs typeface="B Titr" pitchFamily="2" charset="-78"/>
              </a:rPr>
              <a:t>با تشکر و آرزوی موفقیت و بهروزی</a:t>
            </a:r>
            <a:endParaRPr lang="en-US" sz="3200" dirty="0">
              <a:solidFill>
                <a:srgbClr val="843728"/>
              </a:solidFill>
              <a:cs typeface="B Tit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2918"/>
            <a:ext cx="7901014" cy="571504"/>
          </a:xfrm>
        </p:spPr>
        <p:txBody>
          <a:bodyPr>
            <a:normAutofit/>
          </a:bodyPr>
          <a:lstStyle/>
          <a:p>
            <a:pPr algn="ctr" rtl="1"/>
            <a:r>
              <a:rPr lang="fa-IR" sz="2800" dirty="0" smtClean="0">
                <a:solidFill>
                  <a:srgbClr val="C00000"/>
                </a:solidFill>
                <a:cs typeface="B Mitra" pitchFamily="2" charset="-78"/>
              </a:rPr>
              <a:t>کمیسیون های فعال کمیته ملی المپیک و اعضاء آنها</a:t>
            </a:r>
            <a:endParaRPr lang="en-US" sz="2800" dirty="0">
              <a:solidFill>
                <a:srgbClr val="C00000"/>
              </a:solidFill>
              <a:cs typeface="B Mitra" pitchFamily="2" charset="-78"/>
            </a:endParaRPr>
          </a:p>
        </p:txBody>
      </p:sp>
      <p:graphicFrame>
        <p:nvGraphicFramePr>
          <p:cNvPr id="6" name="Content Placeholder 5"/>
          <p:cNvGraphicFramePr>
            <a:graphicFrameLocks noGrp="1"/>
          </p:cNvGraphicFramePr>
          <p:nvPr>
            <p:ph idx="1"/>
          </p:nvPr>
        </p:nvGraphicFramePr>
        <p:xfrm>
          <a:off x="457200" y="1481138"/>
          <a:ext cx="8229600" cy="4116696"/>
        </p:xfrm>
        <a:graphic>
          <a:graphicData uri="http://schemas.openxmlformats.org/drawingml/2006/table">
            <a:tbl>
              <a:tblPr firstRow="1" bandRow="1">
                <a:tableStyleId>{7DF18680-E054-41AD-8BC1-D1AEF772440D}</a:tableStyleId>
              </a:tblPr>
              <a:tblGrid>
                <a:gridCol w="2900354"/>
                <a:gridCol w="2571768"/>
                <a:gridCol w="2757478"/>
              </a:tblGrid>
              <a:tr h="733416">
                <a:tc>
                  <a:txBody>
                    <a:bodyPr/>
                    <a:lstStyle/>
                    <a:p>
                      <a:pPr algn="ctr" rtl="1"/>
                      <a:r>
                        <a:rPr lang="fa-IR" dirty="0" smtClean="0">
                          <a:cs typeface="B Mitra" pitchFamily="2" charset="-78"/>
                        </a:rPr>
                        <a:t>کمیسیون ورزشکاران</a:t>
                      </a:r>
                      <a:endParaRPr lang="en-US" dirty="0">
                        <a:solidFill>
                          <a:srgbClr val="002060"/>
                        </a:solidFill>
                        <a:cs typeface="B Mitra" pitchFamily="2" charset="-78"/>
                      </a:endParaRPr>
                    </a:p>
                  </a:txBody>
                  <a:tcPr anchor="ctr"/>
                </a:tc>
                <a:tc>
                  <a:txBody>
                    <a:bodyPr/>
                    <a:lstStyle/>
                    <a:p>
                      <a:pPr algn="ctr" rtl="1"/>
                      <a:r>
                        <a:rPr lang="fa-IR" dirty="0" smtClean="0">
                          <a:cs typeface="B Mitra" pitchFamily="2" charset="-78"/>
                        </a:rPr>
                        <a:t>کمیسیون توسعه </a:t>
                      </a:r>
                    </a:p>
                    <a:p>
                      <a:pPr algn="ctr" rtl="1"/>
                      <a:r>
                        <a:rPr lang="fa-IR" dirty="0" smtClean="0">
                          <a:cs typeface="B Mitra" pitchFamily="2" charset="-78"/>
                        </a:rPr>
                        <a:t>روابط بین الملل</a:t>
                      </a:r>
                      <a:endParaRPr lang="en-US" dirty="0">
                        <a:solidFill>
                          <a:srgbClr val="002060"/>
                        </a:solidFill>
                        <a:cs typeface="B Mitra" pitchFamily="2" charset="-78"/>
                      </a:endParaRPr>
                    </a:p>
                  </a:txBody>
                  <a:tcPr/>
                </a:tc>
                <a:tc>
                  <a:txBody>
                    <a:bodyPr/>
                    <a:lstStyle/>
                    <a:p>
                      <a:pPr algn="ctr" rtl="1"/>
                      <a:r>
                        <a:rPr lang="fa-IR" dirty="0" smtClean="0">
                          <a:cs typeface="B Mitra" pitchFamily="2" charset="-78"/>
                        </a:rPr>
                        <a:t>کمیسیون توسعه منابع و </a:t>
                      </a:r>
                    </a:p>
                    <a:p>
                      <a:pPr algn="ctr" rtl="1"/>
                      <a:r>
                        <a:rPr lang="fa-IR" dirty="0" smtClean="0">
                          <a:cs typeface="B Mitra" pitchFamily="2" charset="-78"/>
                        </a:rPr>
                        <a:t>بازاریابی</a:t>
                      </a:r>
                      <a:r>
                        <a:rPr lang="fa-IR" baseline="0" dirty="0" smtClean="0">
                          <a:cs typeface="B Mitra" pitchFamily="2" charset="-78"/>
                        </a:rPr>
                        <a:t> و بودجه</a:t>
                      </a:r>
                      <a:endParaRPr lang="en-US" dirty="0">
                        <a:solidFill>
                          <a:srgbClr val="002060"/>
                        </a:solidFill>
                        <a:cs typeface="B Mitra" pitchFamily="2" charset="-78"/>
                      </a:endParaRPr>
                    </a:p>
                  </a:txBody>
                  <a:tcPr/>
                </a:tc>
              </a:tr>
              <a:tr h="370840">
                <a:tc>
                  <a:txBody>
                    <a:bodyPr/>
                    <a:lstStyle/>
                    <a:p>
                      <a:pPr algn="r" rtl="1"/>
                      <a:r>
                        <a:rPr lang="fa-IR" b="1" dirty="0" smtClean="0">
                          <a:solidFill>
                            <a:srgbClr val="843728"/>
                          </a:solidFill>
                          <a:cs typeface="B Mitra" pitchFamily="2" charset="-78"/>
                        </a:rPr>
                        <a:t>رئیس: </a:t>
                      </a:r>
                      <a:r>
                        <a:rPr lang="fa-IR" b="1" dirty="0" smtClean="0">
                          <a:solidFill>
                            <a:srgbClr val="002060"/>
                          </a:solidFill>
                          <a:cs typeface="B Mitra" pitchFamily="2" charset="-78"/>
                        </a:rPr>
                        <a:t>هادی ساعی</a:t>
                      </a:r>
                    </a:p>
                    <a:p>
                      <a:pPr algn="r" rtl="1"/>
                      <a:endParaRPr lang="fa-IR" b="1" dirty="0" smtClean="0">
                        <a:solidFill>
                          <a:srgbClr val="002060"/>
                        </a:solidFill>
                        <a:cs typeface="B Mitra" pitchFamily="2" charset="-78"/>
                      </a:endParaRPr>
                    </a:p>
                    <a:p>
                      <a:pPr algn="r" rtl="1"/>
                      <a:r>
                        <a:rPr lang="fa-IR" b="1" dirty="0" smtClean="0">
                          <a:solidFill>
                            <a:srgbClr val="843728"/>
                          </a:solidFill>
                          <a:cs typeface="B Mitra" pitchFamily="2" charset="-78"/>
                        </a:rPr>
                        <a:t>دبیر: </a:t>
                      </a:r>
                      <a:r>
                        <a:rPr lang="fa-IR" b="1" dirty="0" smtClean="0">
                          <a:solidFill>
                            <a:srgbClr val="002060"/>
                          </a:solidFill>
                          <a:cs typeface="B Mitra" pitchFamily="2" charset="-78"/>
                        </a:rPr>
                        <a:t>حسین کوپاهی</a:t>
                      </a:r>
                    </a:p>
                    <a:p>
                      <a:pPr algn="r" rtl="1"/>
                      <a:endParaRPr lang="fa-IR" b="1" dirty="0" smtClean="0">
                        <a:solidFill>
                          <a:srgbClr val="002060"/>
                        </a:solidFill>
                        <a:cs typeface="B Mitra" pitchFamily="2" charset="-78"/>
                      </a:endParaRPr>
                    </a:p>
                    <a:p>
                      <a:pPr algn="r" rtl="1"/>
                      <a:r>
                        <a:rPr lang="fa-IR" b="1" dirty="0" smtClean="0">
                          <a:solidFill>
                            <a:srgbClr val="843728"/>
                          </a:solidFill>
                          <a:cs typeface="B Mitra" pitchFamily="2" charset="-78"/>
                        </a:rPr>
                        <a:t>اعضاء:</a:t>
                      </a:r>
                      <a:r>
                        <a:rPr lang="fa-IR" b="1" baseline="0" dirty="0" smtClean="0">
                          <a:solidFill>
                            <a:srgbClr val="843728"/>
                          </a:solidFill>
                          <a:cs typeface="B Mitra" pitchFamily="2" charset="-78"/>
                        </a:rPr>
                        <a:t> </a:t>
                      </a:r>
                    </a:p>
                    <a:p>
                      <a:pPr algn="r" rtl="1"/>
                      <a:r>
                        <a:rPr lang="fa-IR" b="1" baseline="0" dirty="0" smtClean="0">
                          <a:solidFill>
                            <a:srgbClr val="002060"/>
                          </a:solidFill>
                          <a:cs typeface="B Mitra" pitchFamily="2" charset="-78"/>
                        </a:rPr>
                        <a:t>سارا خوش جمال فکری</a:t>
                      </a:r>
                    </a:p>
                    <a:p>
                      <a:pPr algn="r" rtl="1"/>
                      <a:r>
                        <a:rPr lang="fa-IR" b="1" baseline="0" dirty="0" smtClean="0">
                          <a:solidFill>
                            <a:srgbClr val="002060"/>
                          </a:solidFill>
                          <a:cs typeface="B Mitra" pitchFamily="2" charset="-78"/>
                        </a:rPr>
                        <a:t>امراله دهقانی، فرخنده صادق</a:t>
                      </a:r>
                    </a:p>
                    <a:p>
                      <a:pPr algn="r" rtl="1"/>
                      <a:r>
                        <a:rPr lang="fa-IR" b="1" dirty="0" smtClean="0">
                          <a:solidFill>
                            <a:srgbClr val="002060"/>
                          </a:solidFill>
                          <a:cs typeface="B Mitra" pitchFamily="2" charset="-78"/>
                        </a:rPr>
                        <a:t>لیلا ابراهیمی، پروانه تهرانی</a:t>
                      </a:r>
                    </a:p>
                    <a:p>
                      <a:pPr algn="r" rtl="1"/>
                      <a:r>
                        <a:rPr lang="fa-IR" b="1" dirty="0" smtClean="0">
                          <a:solidFill>
                            <a:srgbClr val="002060"/>
                          </a:solidFill>
                          <a:cs typeface="B Mitra" pitchFamily="2" charset="-78"/>
                        </a:rPr>
                        <a:t>علیرضا رضایی</a:t>
                      </a:r>
                    </a:p>
                    <a:p>
                      <a:pPr algn="r" rtl="1"/>
                      <a:r>
                        <a:rPr lang="fa-IR" b="1" dirty="0" smtClean="0">
                          <a:solidFill>
                            <a:srgbClr val="002060"/>
                          </a:solidFill>
                          <a:cs typeface="B Mitra" pitchFamily="2" charset="-78"/>
                        </a:rPr>
                        <a:t>عباس صمیمی</a:t>
                      </a:r>
                    </a:p>
                    <a:p>
                      <a:pPr algn="r" rtl="1"/>
                      <a:r>
                        <a:rPr lang="fa-IR" b="1" dirty="0" smtClean="0">
                          <a:solidFill>
                            <a:srgbClr val="002060"/>
                          </a:solidFill>
                          <a:cs typeface="B Mitra" pitchFamily="2" charset="-78"/>
                        </a:rPr>
                        <a:t>محسن رضوانی</a:t>
                      </a:r>
                    </a:p>
                    <a:p>
                      <a:pPr algn="r" rtl="1"/>
                      <a:r>
                        <a:rPr lang="fa-IR" b="1" dirty="0" smtClean="0">
                          <a:solidFill>
                            <a:srgbClr val="002060"/>
                          </a:solidFill>
                          <a:cs typeface="B Mitra" pitchFamily="2" charset="-78"/>
                        </a:rPr>
                        <a:t>حامد رضاخانی</a:t>
                      </a:r>
                    </a:p>
                  </a:txBody>
                  <a:tcPr/>
                </a:tc>
                <a:tc>
                  <a:txBody>
                    <a:bodyPr/>
                    <a:lstStyle/>
                    <a:p>
                      <a:pPr algn="r" rtl="1"/>
                      <a:r>
                        <a:rPr lang="fa-IR" b="1" dirty="0" smtClean="0">
                          <a:solidFill>
                            <a:srgbClr val="843728"/>
                          </a:solidFill>
                          <a:cs typeface="B Mitra" pitchFamily="2" charset="-78"/>
                        </a:rPr>
                        <a:t>رئیس: </a:t>
                      </a:r>
                      <a:r>
                        <a:rPr lang="fa-IR" b="1" dirty="0" smtClean="0">
                          <a:solidFill>
                            <a:srgbClr val="002060"/>
                          </a:solidFill>
                          <a:cs typeface="B Mitra" pitchFamily="2" charset="-78"/>
                        </a:rPr>
                        <a:t>شاهرخ شهنازی</a:t>
                      </a:r>
                    </a:p>
                    <a:p>
                      <a:pPr algn="r" rtl="1"/>
                      <a:endParaRPr lang="fa-IR" b="1" dirty="0" smtClean="0">
                        <a:solidFill>
                          <a:srgbClr val="002060"/>
                        </a:solidFill>
                        <a:cs typeface="B Mitra" pitchFamily="2" charset="-78"/>
                      </a:endParaRPr>
                    </a:p>
                    <a:p>
                      <a:pPr algn="r" rtl="1"/>
                      <a:r>
                        <a:rPr lang="fa-IR" b="1" dirty="0" smtClean="0">
                          <a:solidFill>
                            <a:srgbClr val="843728"/>
                          </a:solidFill>
                          <a:cs typeface="B Mitra" pitchFamily="2" charset="-78"/>
                        </a:rPr>
                        <a:t>دبیر:</a:t>
                      </a:r>
                      <a:r>
                        <a:rPr lang="fa-IR" b="1" baseline="0" dirty="0" smtClean="0">
                          <a:solidFill>
                            <a:srgbClr val="843728"/>
                          </a:solidFill>
                          <a:cs typeface="B Mitra" pitchFamily="2" charset="-78"/>
                        </a:rPr>
                        <a:t> </a:t>
                      </a:r>
                      <a:r>
                        <a:rPr lang="fa-IR" b="1" baseline="0" dirty="0" smtClean="0">
                          <a:solidFill>
                            <a:srgbClr val="002060"/>
                          </a:solidFill>
                          <a:cs typeface="B Mitra" pitchFamily="2" charset="-78"/>
                        </a:rPr>
                        <a:t>حمیرا اسدی</a:t>
                      </a:r>
                    </a:p>
                    <a:p>
                      <a:pPr algn="r" rtl="1"/>
                      <a:endParaRPr lang="fa-IR" b="1" baseline="0" dirty="0" smtClean="0">
                        <a:solidFill>
                          <a:srgbClr val="843728"/>
                        </a:solidFill>
                        <a:cs typeface="B Mitra" pitchFamily="2" charset="-78"/>
                      </a:endParaRPr>
                    </a:p>
                    <a:p>
                      <a:pPr algn="r" rtl="1"/>
                      <a:r>
                        <a:rPr lang="fa-IR" b="1" baseline="0" dirty="0" smtClean="0">
                          <a:solidFill>
                            <a:srgbClr val="843728"/>
                          </a:solidFill>
                          <a:cs typeface="B Mitra" pitchFamily="2" charset="-78"/>
                        </a:rPr>
                        <a:t>اعضاء: </a:t>
                      </a:r>
                    </a:p>
                    <a:p>
                      <a:pPr algn="r" rtl="1"/>
                      <a:r>
                        <a:rPr lang="fa-IR" b="1" baseline="0" dirty="0" smtClean="0">
                          <a:solidFill>
                            <a:srgbClr val="002060"/>
                          </a:solidFill>
                          <a:cs typeface="B Mitra" pitchFamily="2" charset="-78"/>
                        </a:rPr>
                        <a:t>محمد عزیزی</a:t>
                      </a:r>
                    </a:p>
                    <a:p>
                      <a:pPr algn="r" rtl="1"/>
                      <a:r>
                        <a:rPr lang="fa-IR" b="1" baseline="0" dirty="0" smtClean="0">
                          <a:solidFill>
                            <a:srgbClr val="002060"/>
                          </a:solidFill>
                          <a:cs typeface="B Mitra" pitchFamily="2" charset="-78"/>
                        </a:rPr>
                        <a:t>محسن کبریایی زاده</a:t>
                      </a:r>
                    </a:p>
                    <a:p>
                      <a:pPr algn="r" rtl="1"/>
                      <a:r>
                        <a:rPr lang="fa-IR" b="1" baseline="0" dirty="0" smtClean="0">
                          <a:solidFill>
                            <a:srgbClr val="002060"/>
                          </a:solidFill>
                          <a:cs typeface="B Mitra" pitchFamily="2" charset="-78"/>
                        </a:rPr>
                        <a:t>ماندانا رسولی</a:t>
                      </a:r>
                    </a:p>
                    <a:p>
                      <a:pPr algn="r" rtl="1"/>
                      <a:r>
                        <a:rPr lang="fa-IR" b="1" baseline="0" dirty="0" smtClean="0">
                          <a:solidFill>
                            <a:srgbClr val="002060"/>
                          </a:solidFill>
                          <a:cs typeface="B Mitra" pitchFamily="2" charset="-78"/>
                        </a:rPr>
                        <a:t>همایون اردلان</a:t>
                      </a:r>
                    </a:p>
                    <a:p>
                      <a:pPr algn="r" rtl="1"/>
                      <a:r>
                        <a:rPr lang="fa-IR" b="1" baseline="0" dirty="0" smtClean="0">
                          <a:solidFill>
                            <a:srgbClr val="002060"/>
                          </a:solidFill>
                          <a:cs typeface="B Mitra" pitchFamily="2" charset="-78"/>
                        </a:rPr>
                        <a:t>دکتر فاطمه سلامی</a:t>
                      </a:r>
                      <a:endParaRPr lang="en-US" b="1" dirty="0">
                        <a:solidFill>
                          <a:srgbClr val="002060"/>
                        </a:solidFill>
                        <a:cs typeface="B Mitra" pitchFamily="2" charset="-78"/>
                      </a:endParaRPr>
                    </a:p>
                  </a:txBody>
                  <a:tcPr/>
                </a:tc>
                <a:tc>
                  <a:txBody>
                    <a:bodyPr/>
                    <a:lstStyle/>
                    <a:p>
                      <a:pPr algn="r" rtl="1"/>
                      <a:r>
                        <a:rPr lang="fa-IR" b="1" dirty="0" smtClean="0">
                          <a:solidFill>
                            <a:srgbClr val="843728"/>
                          </a:solidFill>
                          <a:cs typeface="B Mitra" pitchFamily="2" charset="-78"/>
                        </a:rPr>
                        <a:t>رئیس: </a:t>
                      </a:r>
                      <a:r>
                        <a:rPr lang="fa-IR" b="1" dirty="0" smtClean="0">
                          <a:solidFill>
                            <a:srgbClr val="002060"/>
                          </a:solidFill>
                          <a:cs typeface="B Mitra" pitchFamily="2" charset="-78"/>
                        </a:rPr>
                        <a:t>دکتر مهدی کرباسیان</a:t>
                      </a:r>
                    </a:p>
                    <a:p>
                      <a:pPr algn="r" rtl="1"/>
                      <a:endParaRPr lang="fa-IR" b="1" dirty="0" smtClean="0">
                        <a:solidFill>
                          <a:srgbClr val="002060"/>
                        </a:solidFill>
                        <a:cs typeface="B Mitra" pitchFamily="2" charset="-78"/>
                      </a:endParaRPr>
                    </a:p>
                    <a:p>
                      <a:pPr algn="r" rtl="1"/>
                      <a:r>
                        <a:rPr lang="fa-IR" b="1" dirty="0" smtClean="0">
                          <a:solidFill>
                            <a:srgbClr val="843728"/>
                          </a:solidFill>
                          <a:cs typeface="B Mitra" pitchFamily="2" charset="-78"/>
                        </a:rPr>
                        <a:t>دبیر: </a:t>
                      </a:r>
                      <a:r>
                        <a:rPr lang="fa-IR" b="1" dirty="0" smtClean="0">
                          <a:solidFill>
                            <a:srgbClr val="002060"/>
                          </a:solidFill>
                          <a:cs typeface="B Mitra" pitchFamily="2" charset="-78"/>
                        </a:rPr>
                        <a:t>دکتر حسین زاده</a:t>
                      </a:r>
                    </a:p>
                    <a:p>
                      <a:pPr algn="r" rtl="1"/>
                      <a:endParaRPr lang="fa-IR" b="1" dirty="0" smtClean="0">
                        <a:solidFill>
                          <a:srgbClr val="002060"/>
                        </a:solidFill>
                        <a:cs typeface="B Mitra" pitchFamily="2" charset="-78"/>
                      </a:endParaRPr>
                    </a:p>
                    <a:p>
                      <a:pPr algn="r" rtl="1"/>
                      <a:r>
                        <a:rPr lang="fa-IR" b="1" dirty="0" smtClean="0">
                          <a:solidFill>
                            <a:srgbClr val="843728"/>
                          </a:solidFill>
                          <a:cs typeface="B Mitra" pitchFamily="2" charset="-78"/>
                        </a:rPr>
                        <a:t>اعضاء:</a:t>
                      </a:r>
                      <a:r>
                        <a:rPr lang="fa-IR" b="1" baseline="0" dirty="0" smtClean="0">
                          <a:solidFill>
                            <a:srgbClr val="843728"/>
                          </a:solidFill>
                          <a:cs typeface="B Mitra" pitchFamily="2" charset="-78"/>
                        </a:rPr>
                        <a:t> </a:t>
                      </a:r>
                    </a:p>
                    <a:p>
                      <a:pPr algn="r" rtl="1"/>
                      <a:r>
                        <a:rPr lang="fa-IR" b="1" baseline="0" dirty="0" smtClean="0">
                          <a:solidFill>
                            <a:srgbClr val="002060"/>
                          </a:solidFill>
                          <a:cs typeface="B Mitra" pitchFamily="2" charset="-78"/>
                        </a:rPr>
                        <a:t>منیژه نوروزیان</a:t>
                      </a:r>
                    </a:p>
                    <a:p>
                      <a:pPr algn="r" rtl="1"/>
                      <a:r>
                        <a:rPr lang="fa-IR" b="1" baseline="0" dirty="0" smtClean="0">
                          <a:solidFill>
                            <a:srgbClr val="002060"/>
                          </a:solidFill>
                          <a:cs typeface="B Mitra" pitchFamily="2" charset="-78"/>
                        </a:rPr>
                        <a:t>مجید شایسته</a:t>
                      </a:r>
                    </a:p>
                    <a:p>
                      <a:pPr algn="r" rtl="1"/>
                      <a:r>
                        <a:rPr lang="fa-IR" b="1" baseline="0" dirty="0" smtClean="0">
                          <a:solidFill>
                            <a:srgbClr val="002060"/>
                          </a:solidFill>
                          <a:cs typeface="B Mitra" pitchFamily="2" charset="-78"/>
                        </a:rPr>
                        <a:t>محمد علی یزدان جو</a:t>
                      </a:r>
                    </a:p>
                    <a:p>
                      <a:pPr algn="r" rtl="1"/>
                      <a:r>
                        <a:rPr lang="fa-IR" b="1" baseline="0" dirty="0" smtClean="0">
                          <a:solidFill>
                            <a:srgbClr val="002060"/>
                          </a:solidFill>
                          <a:cs typeface="B Mitra" pitchFamily="2" charset="-78"/>
                        </a:rPr>
                        <a:t>مهدی پشتکوهی</a:t>
                      </a:r>
                    </a:p>
                    <a:p>
                      <a:pPr algn="r" rtl="1"/>
                      <a:r>
                        <a:rPr lang="fa-IR" b="1" baseline="0" dirty="0" smtClean="0">
                          <a:solidFill>
                            <a:srgbClr val="002060"/>
                          </a:solidFill>
                          <a:cs typeface="B Mitra" pitchFamily="2" charset="-78"/>
                        </a:rPr>
                        <a:t>ابراهیم رستمیان مقدم</a:t>
                      </a:r>
                    </a:p>
                    <a:p>
                      <a:pPr algn="r" rtl="1"/>
                      <a:r>
                        <a:rPr lang="fa-IR" b="1" baseline="0" dirty="0" smtClean="0">
                          <a:solidFill>
                            <a:srgbClr val="002060"/>
                          </a:solidFill>
                          <a:cs typeface="B Mitra" pitchFamily="2" charset="-78"/>
                        </a:rPr>
                        <a:t>جواد قاسمی</a:t>
                      </a:r>
                      <a:endParaRPr lang="en-US" b="1" dirty="0">
                        <a:solidFill>
                          <a:srgbClr val="002060"/>
                        </a:solidFill>
                        <a:cs typeface="B Mitra"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pPr algn="ctr"/>
            <a:r>
              <a:rPr lang="fa-IR" sz="3000" dirty="0" smtClean="0">
                <a:solidFill>
                  <a:srgbClr val="C00000"/>
                </a:solidFill>
                <a:cs typeface="B Mitra" pitchFamily="2" charset="-78"/>
              </a:rPr>
              <a:t>کمیسیون های فعال کمیته ملی المپیک و اعضاء آنها</a:t>
            </a:r>
            <a:endParaRPr lang="en-US" sz="3000" dirty="0">
              <a:solidFill>
                <a:srgbClr val="C00000"/>
              </a:solidFill>
            </a:endParaRPr>
          </a:p>
        </p:txBody>
      </p:sp>
      <p:graphicFrame>
        <p:nvGraphicFramePr>
          <p:cNvPr id="4" name="Content Placeholder 5"/>
          <p:cNvGraphicFramePr>
            <a:graphicFrameLocks/>
          </p:cNvGraphicFramePr>
          <p:nvPr/>
        </p:nvGraphicFramePr>
        <p:xfrm>
          <a:off x="500034" y="1285860"/>
          <a:ext cx="8229600" cy="4939656"/>
        </p:xfrm>
        <a:graphic>
          <a:graphicData uri="http://schemas.openxmlformats.org/drawingml/2006/table">
            <a:tbl>
              <a:tblPr firstRow="1" bandRow="1">
                <a:tableStyleId>{7DF18680-E054-41AD-8BC1-D1AEF772440D}</a:tableStyleId>
              </a:tblPr>
              <a:tblGrid>
                <a:gridCol w="2900354"/>
                <a:gridCol w="2571768"/>
                <a:gridCol w="2757478"/>
              </a:tblGrid>
              <a:tr h="733416">
                <a:tc>
                  <a:txBody>
                    <a:bodyPr/>
                    <a:lstStyle/>
                    <a:p>
                      <a:pPr algn="ctr" rtl="1"/>
                      <a:r>
                        <a:rPr lang="fa-IR" dirty="0" smtClean="0">
                          <a:cs typeface="B Mitra" pitchFamily="2" charset="-78"/>
                        </a:rPr>
                        <a:t>کمیسیون ورزش</a:t>
                      </a:r>
                      <a:r>
                        <a:rPr lang="fa-IR" baseline="0" dirty="0" smtClean="0">
                          <a:cs typeface="B Mitra" pitchFamily="2" charset="-78"/>
                        </a:rPr>
                        <a:t> برای همه</a:t>
                      </a:r>
                      <a:endParaRPr lang="en-US" dirty="0">
                        <a:solidFill>
                          <a:srgbClr val="002060"/>
                        </a:solidFill>
                        <a:cs typeface="B Mitra" pitchFamily="2" charset="-78"/>
                      </a:endParaRPr>
                    </a:p>
                  </a:txBody>
                  <a:tcPr anchor="ctr"/>
                </a:tc>
                <a:tc>
                  <a:txBody>
                    <a:bodyPr/>
                    <a:lstStyle/>
                    <a:p>
                      <a:pPr algn="ctr" rtl="1"/>
                      <a:r>
                        <a:rPr lang="fa-IR" dirty="0" smtClean="0">
                          <a:cs typeface="B Mitra" pitchFamily="2" charset="-78"/>
                        </a:rPr>
                        <a:t>کمیسیون حقوق</a:t>
                      </a:r>
                      <a:r>
                        <a:rPr lang="fa-IR" baseline="0" dirty="0" smtClean="0">
                          <a:cs typeface="B Mitra" pitchFamily="2" charset="-78"/>
                        </a:rPr>
                        <a:t> ورزشی</a:t>
                      </a:r>
                      <a:endParaRPr lang="en-US" dirty="0">
                        <a:solidFill>
                          <a:srgbClr val="002060"/>
                        </a:solidFill>
                        <a:cs typeface="B Mitra" pitchFamily="2" charset="-78"/>
                      </a:endParaRPr>
                    </a:p>
                  </a:txBody>
                  <a:tcPr anchor="ctr"/>
                </a:tc>
                <a:tc>
                  <a:txBody>
                    <a:bodyPr/>
                    <a:lstStyle/>
                    <a:p>
                      <a:pPr algn="ctr" rtl="1"/>
                      <a:r>
                        <a:rPr lang="fa-IR" dirty="0" smtClean="0">
                          <a:cs typeface="B Mitra" pitchFamily="2" charset="-78"/>
                        </a:rPr>
                        <a:t>کمیسیون مربیان و اعزام</a:t>
                      </a:r>
                      <a:endParaRPr lang="en-US" dirty="0">
                        <a:solidFill>
                          <a:srgbClr val="002060"/>
                        </a:solidFill>
                        <a:cs typeface="B Mitra" pitchFamily="2" charset="-78"/>
                      </a:endParaRPr>
                    </a:p>
                  </a:txBody>
                  <a:tcPr anchor="ctr"/>
                </a:tc>
              </a:tr>
              <a:tr h="370840">
                <a:tc>
                  <a:txBody>
                    <a:bodyPr/>
                    <a:lstStyle/>
                    <a:p>
                      <a:pPr algn="r" rtl="1"/>
                      <a:r>
                        <a:rPr lang="fa-IR" b="1" dirty="0" smtClean="0">
                          <a:solidFill>
                            <a:schemeClr val="accent2">
                              <a:lumMod val="75000"/>
                            </a:schemeClr>
                          </a:solidFill>
                          <a:cs typeface="B Mitra" pitchFamily="2" charset="-78"/>
                        </a:rPr>
                        <a:t>رئیس:</a:t>
                      </a:r>
                      <a:r>
                        <a:rPr lang="fa-IR" b="1" baseline="0" dirty="0" smtClean="0">
                          <a:solidFill>
                            <a:srgbClr val="002060"/>
                          </a:solidFill>
                          <a:cs typeface="B Mitra" pitchFamily="2" charset="-78"/>
                        </a:rPr>
                        <a:t> دکتر حمید سجادی</a:t>
                      </a:r>
                      <a:endParaRPr lang="fa-IR" b="1" dirty="0" smtClean="0">
                        <a:solidFill>
                          <a:srgbClr val="002060"/>
                        </a:solidFill>
                        <a:cs typeface="B Mitra" pitchFamily="2" charset="-78"/>
                      </a:endParaRP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دبیر:</a:t>
                      </a:r>
                      <a:r>
                        <a:rPr lang="fa-IR" b="1" dirty="0" smtClean="0">
                          <a:solidFill>
                            <a:srgbClr val="002060"/>
                          </a:solidFill>
                          <a:cs typeface="B Mitra" pitchFamily="2" charset="-78"/>
                        </a:rPr>
                        <a:t> تیمسار</a:t>
                      </a:r>
                      <a:r>
                        <a:rPr lang="fa-IR" b="1" baseline="0" dirty="0" smtClean="0">
                          <a:solidFill>
                            <a:srgbClr val="002060"/>
                          </a:solidFill>
                          <a:cs typeface="B Mitra" pitchFamily="2" charset="-78"/>
                        </a:rPr>
                        <a:t> شیرزاد</a:t>
                      </a:r>
                      <a:endParaRPr lang="fa-IR" b="1" dirty="0" smtClean="0">
                        <a:solidFill>
                          <a:srgbClr val="002060"/>
                        </a:solidFill>
                        <a:cs typeface="B Mitra" pitchFamily="2" charset="-78"/>
                      </a:endParaRP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اعضاء:</a:t>
                      </a:r>
                      <a:r>
                        <a:rPr lang="fa-IR" b="1" baseline="0" dirty="0" smtClean="0">
                          <a:solidFill>
                            <a:schemeClr val="accent2">
                              <a:lumMod val="75000"/>
                            </a:schemeClr>
                          </a:solidFill>
                          <a:cs typeface="B Mitra" pitchFamily="2" charset="-78"/>
                        </a:rPr>
                        <a:t> </a:t>
                      </a:r>
                    </a:p>
                    <a:p>
                      <a:pPr algn="r" rtl="1"/>
                      <a:r>
                        <a:rPr lang="fa-IR" b="1" baseline="0" dirty="0" smtClean="0">
                          <a:solidFill>
                            <a:srgbClr val="002060"/>
                          </a:solidFill>
                          <a:cs typeface="B Mitra" pitchFamily="2" charset="-78"/>
                        </a:rPr>
                        <a:t>خانم ضیاء آذری</a:t>
                      </a:r>
                    </a:p>
                    <a:p>
                      <a:pPr algn="r" rtl="1"/>
                      <a:r>
                        <a:rPr lang="fa-IR" b="1" baseline="0" dirty="0" smtClean="0">
                          <a:solidFill>
                            <a:srgbClr val="002060"/>
                          </a:solidFill>
                          <a:cs typeface="B Mitra" pitchFamily="2" charset="-78"/>
                        </a:rPr>
                        <a:t>حجت الاسلام والمسلمین یحیی زاده</a:t>
                      </a:r>
                      <a:endParaRPr lang="fa-IR" b="1" dirty="0" smtClean="0">
                        <a:solidFill>
                          <a:srgbClr val="002060"/>
                        </a:solidFill>
                        <a:cs typeface="B Mitra" pitchFamily="2" charset="-78"/>
                      </a:endParaRPr>
                    </a:p>
                  </a:txBody>
                  <a:tcPr/>
                </a:tc>
                <a:tc>
                  <a:txBody>
                    <a:bodyPr/>
                    <a:lstStyle/>
                    <a:p>
                      <a:pPr algn="r" rtl="1"/>
                      <a:r>
                        <a:rPr lang="fa-IR" b="1" dirty="0" smtClean="0">
                          <a:solidFill>
                            <a:schemeClr val="accent2">
                              <a:lumMod val="75000"/>
                            </a:schemeClr>
                          </a:solidFill>
                          <a:cs typeface="B Mitra" pitchFamily="2" charset="-78"/>
                        </a:rPr>
                        <a:t>رئیس:</a:t>
                      </a:r>
                      <a:r>
                        <a:rPr lang="fa-IR" b="1" baseline="0" dirty="0" smtClean="0">
                          <a:solidFill>
                            <a:srgbClr val="002060"/>
                          </a:solidFill>
                          <a:cs typeface="B Mitra" pitchFamily="2" charset="-78"/>
                        </a:rPr>
                        <a:t> دکتر آقائی نیا</a:t>
                      </a:r>
                      <a:endParaRPr lang="fa-IR" b="1" dirty="0" smtClean="0">
                        <a:solidFill>
                          <a:srgbClr val="002060"/>
                        </a:solidFill>
                        <a:cs typeface="B Mitra" pitchFamily="2" charset="-78"/>
                      </a:endParaRP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دبیر:</a:t>
                      </a:r>
                      <a:r>
                        <a:rPr lang="fa-IR" b="1" baseline="0" dirty="0" smtClean="0">
                          <a:solidFill>
                            <a:schemeClr val="accent2">
                              <a:lumMod val="75000"/>
                            </a:schemeClr>
                          </a:solidFill>
                          <a:cs typeface="B Mitra" pitchFamily="2" charset="-78"/>
                        </a:rPr>
                        <a:t> </a:t>
                      </a:r>
                      <a:r>
                        <a:rPr lang="fa-IR" b="1" baseline="0" dirty="0" smtClean="0">
                          <a:solidFill>
                            <a:srgbClr val="002060"/>
                          </a:solidFill>
                          <a:cs typeface="B Mitra" pitchFamily="2" charset="-78"/>
                        </a:rPr>
                        <a:t>البرز چلبی</a:t>
                      </a:r>
                    </a:p>
                    <a:p>
                      <a:pPr algn="r" rtl="1"/>
                      <a:endParaRPr lang="fa-IR" b="1" baseline="0" dirty="0" smtClean="0">
                        <a:solidFill>
                          <a:srgbClr val="002060"/>
                        </a:solidFill>
                        <a:cs typeface="B Mitra" pitchFamily="2" charset="-78"/>
                      </a:endParaRPr>
                    </a:p>
                    <a:p>
                      <a:pPr algn="r" rtl="1"/>
                      <a:r>
                        <a:rPr lang="fa-IR" b="1" baseline="0" dirty="0" smtClean="0">
                          <a:solidFill>
                            <a:schemeClr val="accent2">
                              <a:lumMod val="75000"/>
                            </a:schemeClr>
                          </a:solidFill>
                          <a:cs typeface="B Mitra" pitchFamily="2" charset="-78"/>
                        </a:rPr>
                        <a:t>اعضاء: </a:t>
                      </a:r>
                    </a:p>
                    <a:p>
                      <a:pPr algn="r" rtl="1"/>
                      <a:r>
                        <a:rPr lang="fa-IR" b="1" baseline="0" dirty="0" smtClean="0">
                          <a:solidFill>
                            <a:srgbClr val="002060"/>
                          </a:solidFill>
                          <a:cs typeface="B Mitra" pitchFamily="2" charset="-78"/>
                        </a:rPr>
                        <a:t>نادر شکرایی</a:t>
                      </a:r>
                    </a:p>
                    <a:p>
                      <a:pPr algn="r" rtl="1"/>
                      <a:r>
                        <a:rPr lang="fa-IR" b="1" baseline="0" dirty="0" smtClean="0">
                          <a:solidFill>
                            <a:srgbClr val="002060"/>
                          </a:solidFill>
                          <a:cs typeface="B Mitra" pitchFamily="2" charset="-78"/>
                        </a:rPr>
                        <a:t>علی قدوسی</a:t>
                      </a:r>
                    </a:p>
                    <a:p>
                      <a:pPr algn="r" rtl="1"/>
                      <a:r>
                        <a:rPr lang="fa-IR" b="1" baseline="0" dirty="0" smtClean="0">
                          <a:solidFill>
                            <a:srgbClr val="002060"/>
                          </a:solidFill>
                          <a:cs typeface="B Mitra" pitchFamily="2" charset="-78"/>
                        </a:rPr>
                        <a:t>پریسا بهزادی</a:t>
                      </a:r>
                    </a:p>
                    <a:p>
                      <a:pPr algn="r" rtl="1"/>
                      <a:r>
                        <a:rPr lang="fa-IR" b="1" baseline="0" dirty="0" smtClean="0">
                          <a:solidFill>
                            <a:srgbClr val="002060"/>
                          </a:solidFill>
                          <a:cs typeface="B Mitra" pitchFamily="2" charset="-78"/>
                        </a:rPr>
                        <a:t>رضا جاودانی</a:t>
                      </a:r>
                      <a:endParaRPr lang="en-US" b="1" dirty="0">
                        <a:solidFill>
                          <a:srgbClr val="002060"/>
                        </a:solidFill>
                        <a:cs typeface="B Mitra" pitchFamily="2" charset="-78"/>
                      </a:endParaRPr>
                    </a:p>
                  </a:txBody>
                  <a:tcPr/>
                </a:tc>
                <a:tc>
                  <a:txBody>
                    <a:bodyPr/>
                    <a:lstStyle/>
                    <a:p>
                      <a:pPr algn="r" rtl="1"/>
                      <a:r>
                        <a:rPr lang="fa-IR" b="1" dirty="0" smtClean="0">
                          <a:solidFill>
                            <a:schemeClr val="accent2">
                              <a:lumMod val="75000"/>
                            </a:schemeClr>
                          </a:solidFill>
                          <a:cs typeface="B Mitra" pitchFamily="2" charset="-78"/>
                        </a:rPr>
                        <a:t>رئیس:</a:t>
                      </a:r>
                      <a:r>
                        <a:rPr lang="fa-IR" b="1" dirty="0" smtClean="0">
                          <a:solidFill>
                            <a:srgbClr val="002060"/>
                          </a:solidFill>
                          <a:cs typeface="B Mitra" pitchFamily="2" charset="-78"/>
                        </a:rPr>
                        <a:t> دکتر</a:t>
                      </a:r>
                      <a:r>
                        <a:rPr lang="fa-IR" b="1" baseline="0" dirty="0" smtClean="0">
                          <a:solidFill>
                            <a:srgbClr val="002060"/>
                          </a:solidFill>
                          <a:cs typeface="B Mitra" pitchFamily="2" charset="-78"/>
                        </a:rPr>
                        <a:t> عیدی علیجانی</a:t>
                      </a:r>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دبیر:</a:t>
                      </a:r>
                      <a:r>
                        <a:rPr lang="fa-IR" b="1" baseline="0" dirty="0" smtClean="0">
                          <a:solidFill>
                            <a:srgbClr val="002060"/>
                          </a:solidFill>
                          <a:cs typeface="B Mitra" pitchFamily="2" charset="-78"/>
                        </a:rPr>
                        <a:t> اصغر رحیمی</a:t>
                      </a: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اعضاء:</a:t>
                      </a:r>
                      <a:r>
                        <a:rPr lang="fa-IR" b="1" baseline="0" dirty="0" smtClean="0">
                          <a:solidFill>
                            <a:schemeClr val="accent2">
                              <a:lumMod val="75000"/>
                            </a:schemeClr>
                          </a:solidFill>
                          <a:cs typeface="B Mitra" pitchFamily="2" charset="-78"/>
                        </a:rPr>
                        <a:t> </a:t>
                      </a:r>
                    </a:p>
                    <a:p>
                      <a:pPr algn="r" rtl="1"/>
                      <a:r>
                        <a:rPr lang="fa-IR" b="1" baseline="0" dirty="0" smtClean="0">
                          <a:solidFill>
                            <a:srgbClr val="002060"/>
                          </a:solidFill>
                          <a:cs typeface="B Mitra" pitchFamily="2" charset="-78"/>
                        </a:rPr>
                        <a:t>دکتر عیدی علیجانی</a:t>
                      </a:r>
                    </a:p>
                    <a:p>
                      <a:pPr algn="r" rtl="1"/>
                      <a:r>
                        <a:rPr lang="fa-IR" b="1" baseline="0" dirty="0" smtClean="0">
                          <a:solidFill>
                            <a:srgbClr val="002060"/>
                          </a:solidFill>
                          <a:cs typeface="B Mitra" pitchFamily="2" charset="-78"/>
                        </a:rPr>
                        <a:t>دکتر بهروز برجسته</a:t>
                      </a:r>
                    </a:p>
                    <a:p>
                      <a:pPr algn="r" rtl="1"/>
                      <a:r>
                        <a:rPr lang="fa-IR" b="1" baseline="0" dirty="0" smtClean="0">
                          <a:solidFill>
                            <a:srgbClr val="002060"/>
                          </a:solidFill>
                          <a:cs typeface="B Mitra" pitchFamily="2" charset="-78"/>
                        </a:rPr>
                        <a:t>دهنوی</a:t>
                      </a:r>
                    </a:p>
                    <a:p>
                      <a:pPr algn="r" rtl="1"/>
                      <a:r>
                        <a:rPr lang="fa-IR" b="1" baseline="0" dirty="0" smtClean="0">
                          <a:solidFill>
                            <a:srgbClr val="002060"/>
                          </a:solidFill>
                          <a:cs typeface="B Mitra" pitchFamily="2" charset="-78"/>
                        </a:rPr>
                        <a:t>احسانی</a:t>
                      </a:r>
                    </a:p>
                    <a:p>
                      <a:pPr algn="r" rtl="1"/>
                      <a:r>
                        <a:rPr lang="fa-IR" b="1" baseline="0" dirty="0" smtClean="0">
                          <a:solidFill>
                            <a:srgbClr val="002060"/>
                          </a:solidFill>
                          <a:cs typeface="B Mitra" pitchFamily="2" charset="-78"/>
                        </a:rPr>
                        <a:t>ذوالفقار نسب</a:t>
                      </a:r>
                    </a:p>
                    <a:p>
                      <a:pPr algn="r" rtl="1"/>
                      <a:r>
                        <a:rPr lang="fa-IR" b="1" baseline="0" dirty="0" smtClean="0">
                          <a:solidFill>
                            <a:srgbClr val="002060"/>
                          </a:solidFill>
                          <a:cs typeface="B Mitra" pitchFamily="2" charset="-78"/>
                        </a:rPr>
                        <a:t>دکتر رجبی</a:t>
                      </a:r>
                    </a:p>
                    <a:p>
                      <a:pPr algn="r" rtl="1"/>
                      <a:r>
                        <a:rPr lang="fa-IR" b="1" baseline="0" dirty="0" smtClean="0">
                          <a:solidFill>
                            <a:srgbClr val="002060"/>
                          </a:solidFill>
                          <a:cs typeface="B Mitra" pitchFamily="2" charset="-78"/>
                        </a:rPr>
                        <a:t>شادمهر </a:t>
                      </a:r>
                    </a:p>
                    <a:p>
                      <a:pPr algn="r" rtl="1"/>
                      <a:r>
                        <a:rPr lang="fa-IR" b="1" baseline="0" dirty="0" smtClean="0">
                          <a:solidFill>
                            <a:srgbClr val="002060"/>
                          </a:solidFill>
                          <a:cs typeface="B Mitra" pitchFamily="2" charset="-78"/>
                        </a:rPr>
                        <a:t>خانم شریفی</a:t>
                      </a:r>
                    </a:p>
                    <a:p>
                      <a:pPr algn="r" rtl="1"/>
                      <a:r>
                        <a:rPr lang="fa-IR" b="1" baseline="0" dirty="0" smtClean="0">
                          <a:solidFill>
                            <a:srgbClr val="002060"/>
                          </a:solidFill>
                          <a:cs typeface="B Mitra" pitchFamily="2" charset="-78"/>
                        </a:rPr>
                        <a:t>ضیاء معینی</a:t>
                      </a:r>
                    </a:p>
                    <a:p>
                      <a:pPr algn="r" rtl="1"/>
                      <a:r>
                        <a:rPr lang="fa-IR" b="1" baseline="0" dirty="0" smtClean="0">
                          <a:solidFill>
                            <a:srgbClr val="002060"/>
                          </a:solidFill>
                          <a:cs typeface="B Mitra" pitchFamily="2" charset="-78"/>
                        </a:rPr>
                        <a:t>فتح اله مصیبی</a:t>
                      </a:r>
                    </a:p>
                    <a:p>
                      <a:pPr algn="r" rtl="1"/>
                      <a:r>
                        <a:rPr lang="fa-IR" b="1" baseline="0" dirty="0" smtClean="0">
                          <a:solidFill>
                            <a:srgbClr val="002060"/>
                          </a:solidFill>
                          <a:cs typeface="B Mitra" pitchFamily="2" charset="-78"/>
                        </a:rPr>
                        <a:t>رامین طباطبایی</a:t>
                      </a:r>
                      <a:endParaRPr lang="en-US" b="1" dirty="0">
                        <a:solidFill>
                          <a:srgbClr val="002060"/>
                        </a:solidFill>
                        <a:cs typeface="B Mitra"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428604"/>
            <a:ext cx="8229600" cy="1143000"/>
          </a:xfrm>
        </p:spPr>
        <p:txBody>
          <a:bodyPr>
            <a:normAutofit/>
          </a:bodyPr>
          <a:lstStyle/>
          <a:p>
            <a:pPr algn="ctr"/>
            <a:r>
              <a:rPr lang="fa-IR" sz="3000" dirty="0" smtClean="0">
                <a:solidFill>
                  <a:srgbClr val="C00000"/>
                </a:solidFill>
                <a:cs typeface="B Mitra" pitchFamily="2" charset="-78"/>
              </a:rPr>
              <a:t>کمیسیون های فعال کمیته ملی المپیک و اعضاء آنها</a:t>
            </a:r>
            <a:endParaRPr lang="en-US" sz="3000" dirty="0">
              <a:solidFill>
                <a:srgbClr val="C00000"/>
              </a:solidFill>
            </a:endParaRPr>
          </a:p>
        </p:txBody>
      </p:sp>
      <p:graphicFrame>
        <p:nvGraphicFramePr>
          <p:cNvPr id="4" name="Content Placeholder 5"/>
          <p:cNvGraphicFramePr>
            <a:graphicFrameLocks/>
          </p:cNvGraphicFramePr>
          <p:nvPr/>
        </p:nvGraphicFramePr>
        <p:xfrm>
          <a:off x="500034" y="1714488"/>
          <a:ext cx="8229600" cy="3842376"/>
        </p:xfrm>
        <a:graphic>
          <a:graphicData uri="http://schemas.openxmlformats.org/drawingml/2006/table">
            <a:tbl>
              <a:tblPr firstRow="1" bandRow="1">
                <a:tableStyleId>{7DF18680-E054-41AD-8BC1-D1AEF772440D}</a:tableStyleId>
              </a:tblPr>
              <a:tblGrid>
                <a:gridCol w="2900354"/>
                <a:gridCol w="2571768"/>
                <a:gridCol w="2757478"/>
              </a:tblGrid>
              <a:tr h="733416">
                <a:tc>
                  <a:txBody>
                    <a:bodyPr/>
                    <a:lstStyle/>
                    <a:p>
                      <a:pPr algn="ctr" rtl="1"/>
                      <a:r>
                        <a:rPr lang="fa-IR" dirty="0" smtClean="0">
                          <a:cs typeface="B Mitra" pitchFamily="2" charset="-78"/>
                        </a:rPr>
                        <a:t>کمیسیون</a:t>
                      </a:r>
                      <a:r>
                        <a:rPr lang="fa-IR" baseline="0" dirty="0" smtClean="0">
                          <a:cs typeface="B Mitra" pitchFamily="2" charset="-78"/>
                        </a:rPr>
                        <a:t> آکادمی و آموزش</a:t>
                      </a:r>
                      <a:endParaRPr lang="en-US" dirty="0">
                        <a:solidFill>
                          <a:srgbClr val="002060"/>
                        </a:solidFill>
                        <a:cs typeface="B Mitra" pitchFamily="2" charset="-78"/>
                      </a:endParaRPr>
                    </a:p>
                  </a:txBody>
                  <a:tcPr anchor="ctr"/>
                </a:tc>
                <a:tc>
                  <a:txBody>
                    <a:bodyPr/>
                    <a:lstStyle/>
                    <a:p>
                      <a:pPr algn="ctr" rtl="1"/>
                      <a:r>
                        <a:rPr lang="fa-IR" dirty="0" smtClean="0">
                          <a:cs typeface="B Mitra" pitchFamily="2" charset="-78"/>
                        </a:rPr>
                        <a:t>کمیسیون توریسم</a:t>
                      </a:r>
                      <a:r>
                        <a:rPr lang="fa-IR" baseline="0" dirty="0" smtClean="0">
                          <a:cs typeface="B Mitra" pitchFamily="2" charset="-78"/>
                        </a:rPr>
                        <a:t> ورزش</a:t>
                      </a:r>
                      <a:endParaRPr lang="en-US" dirty="0">
                        <a:solidFill>
                          <a:srgbClr val="002060"/>
                        </a:solidFill>
                        <a:cs typeface="B Mitra" pitchFamily="2" charset="-78"/>
                      </a:endParaRPr>
                    </a:p>
                  </a:txBody>
                  <a:tcPr anchor="ctr"/>
                </a:tc>
                <a:tc>
                  <a:txBody>
                    <a:bodyPr/>
                    <a:lstStyle/>
                    <a:p>
                      <a:pPr algn="ctr" rtl="1"/>
                      <a:r>
                        <a:rPr lang="fa-IR" dirty="0" smtClean="0">
                          <a:cs typeface="B Mitra" pitchFamily="2" charset="-78"/>
                        </a:rPr>
                        <a:t>کمیسیون زنان</a:t>
                      </a:r>
                      <a:r>
                        <a:rPr lang="fa-IR" baseline="0" dirty="0" smtClean="0">
                          <a:cs typeface="B Mitra" pitchFamily="2" charset="-78"/>
                        </a:rPr>
                        <a:t>  و ورزش</a:t>
                      </a:r>
                      <a:endParaRPr lang="en-US" dirty="0">
                        <a:solidFill>
                          <a:srgbClr val="002060"/>
                        </a:solidFill>
                        <a:cs typeface="B Mitra" pitchFamily="2" charset="-78"/>
                      </a:endParaRPr>
                    </a:p>
                  </a:txBody>
                  <a:tcPr anchor="ctr"/>
                </a:tc>
              </a:tr>
              <a:tr h="370840">
                <a:tc>
                  <a:txBody>
                    <a:bodyPr/>
                    <a:lstStyle/>
                    <a:p>
                      <a:pPr algn="r" rtl="1"/>
                      <a:r>
                        <a:rPr lang="fa-IR" b="1" dirty="0" smtClean="0">
                          <a:solidFill>
                            <a:schemeClr val="accent2">
                              <a:lumMod val="75000"/>
                            </a:schemeClr>
                          </a:solidFill>
                          <a:cs typeface="B Mitra" pitchFamily="2" charset="-78"/>
                        </a:rPr>
                        <a:t>رئیس:</a:t>
                      </a:r>
                      <a:r>
                        <a:rPr lang="fa-IR" b="1" baseline="0" dirty="0" smtClean="0">
                          <a:solidFill>
                            <a:srgbClr val="002060"/>
                          </a:solidFill>
                          <a:cs typeface="B Mitra" pitchFamily="2" charset="-78"/>
                        </a:rPr>
                        <a:t> کیومرث هاشمی</a:t>
                      </a:r>
                      <a:endParaRPr lang="fa-IR" b="1" dirty="0" smtClean="0">
                        <a:solidFill>
                          <a:srgbClr val="002060"/>
                        </a:solidFill>
                        <a:cs typeface="B Mitra" pitchFamily="2" charset="-78"/>
                      </a:endParaRP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دبیر:</a:t>
                      </a:r>
                      <a:r>
                        <a:rPr lang="fa-IR" b="1" dirty="0" smtClean="0">
                          <a:solidFill>
                            <a:srgbClr val="002060"/>
                          </a:solidFill>
                          <a:cs typeface="B Mitra" pitchFamily="2" charset="-78"/>
                        </a:rPr>
                        <a:t> دکتر</a:t>
                      </a:r>
                      <a:r>
                        <a:rPr lang="fa-IR" b="1" baseline="0" dirty="0" smtClean="0">
                          <a:solidFill>
                            <a:srgbClr val="002060"/>
                          </a:solidFill>
                          <a:cs typeface="B Mitra" pitchFamily="2" charset="-78"/>
                        </a:rPr>
                        <a:t> مهرزاد حمیدی</a:t>
                      </a:r>
                      <a:endParaRPr lang="fa-IR" b="1" dirty="0" smtClean="0">
                        <a:solidFill>
                          <a:srgbClr val="002060"/>
                        </a:solidFill>
                        <a:cs typeface="B Mitra" pitchFamily="2" charset="-78"/>
                      </a:endParaRP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اعضاء:</a:t>
                      </a:r>
                      <a:r>
                        <a:rPr lang="fa-IR" b="1" baseline="0" dirty="0" smtClean="0">
                          <a:solidFill>
                            <a:schemeClr val="accent2">
                              <a:lumMod val="75000"/>
                            </a:schemeClr>
                          </a:solidFill>
                          <a:cs typeface="B Mitra" pitchFamily="2" charset="-78"/>
                        </a:rPr>
                        <a:t> </a:t>
                      </a:r>
                    </a:p>
                    <a:p>
                      <a:pPr algn="r" rtl="1"/>
                      <a:r>
                        <a:rPr lang="fa-IR" b="1" baseline="0" dirty="0" smtClean="0">
                          <a:solidFill>
                            <a:srgbClr val="002060"/>
                          </a:solidFill>
                          <a:cs typeface="B Mitra" pitchFamily="2" charset="-78"/>
                        </a:rPr>
                        <a:t>دکتر الهه عرب آمری</a:t>
                      </a:r>
                    </a:p>
                    <a:p>
                      <a:pPr algn="r" rtl="1"/>
                      <a:r>
                        <a:rPr lang="fa-IR" b="1" baseline="0" dirty="0" smtClean="0">
                          <a:solidFill>
                            <a:srgbClr val="002060"/>
                          </a:solidFill>
                          <a:cs typeface="B Mitra" pitchFamily="2" charset="-78"/>
                        </a:rPr>
                        <a:t>دکتر حسن اسدی</a:t>
                      </a:r>
                    </a:p>
                    <a:p>
                      <a:pPr algn="r" rtl="1"/>
                      <a:r>
                        <a:rPr lang="fa-IR" b="1" baseline="0" dirty="0" smtClean="0">
                          <a:solidFill>
                            <a:srgbClr val="002060"/>
                          </a:solidFill>
                          <a:cs typeface="B Mitra" pitchFamily="2" charset="-78"/>
                        </a:rPr>
                        <a:t>دکتر سید احمد طباطبائی</a:t>
                      </a:r>
                    </a:p>
                  </a:txBody>
                  <a:tcPr/>
                </a:tc>
                <a:tc>
                  <a:txBody>
                    <a:bodyPr/>
                    <a:lstStyle/>
                    <a:p>
                      <a:pPr algn="r" rtl="1"/>
                      <a:r>
                        <a:rPr lang="fa-IR" b="1" dirty="0" smtClean="0">
                          <a:solidFill>
                            <a:schemeClr val="accent2">
                              <a:lumMod val="75000"/>
                            </a:schemeClr>
                          </a:solidFill>
                          <a:cs typeface="B Mitra" pitchFamily="2" charset="-78"/>
                        </a:rPr>
                        <a:t>رئیس:</a:t>
                      </a:r>
                      <a:r>
                        <a:rPr lang="fa-IR" b="1" baseline="0" dirty="0" smtClean="0">
                          <a:solidFill>
                            <a:srgbClr val="002060"/>
                          </a:solidFill>
                          <a:cs typeface="B Mitra" pitchFamily="2" charset="-78"/>
                        </a:rPr>
                        <a:t> کورش مجتبوی</a:t>
                      </a:r>
                      <a:endParaRPr lang="fa-IR" b="1" dirty="0" smtClean="0">
                        <a:solidFill>
                          <a:srgbClr val="002060"/>
                        </a:solidFill>
                        <a:cs typeface="B Mitra" pitchFamily="2" charset="-78"/>
                      </a:endParaRP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دبیر:</a:t>
                      </a:r>
                      <a:r>
                        <a:rPr lang="fa-IR" b="1" baseline="0" dirty="0" smtClean="0">
                          <a:solidFill>
                            <a:schemeClr val="accent2">
                              <a:lumMod val="75000"/>
                            </a:schemeClr>
                          </a:solidFill>
                          <a:cs typeface="B Mitra" pitchFamily="2" charset="-78"/>
                        </a:rPr>
                        <a:t> </a:t>
                      </a:r>
                      <a:r>
                        <a:rPr lang="fa-IR" b="1" baseline="0" dirty="0" smtClean="0">
                          <a:solidFill>
                            <a:srgbClr val="002060"/>
                          </a:solidFill>
                          <a:cs typeface="B Mitra" pitchFamily="2" charset="-78"/>
                        </a:rPr>
                        <a:t>سیدرضا موسوی</a:t>
                      </a:r>
                    </a:p>
                    <a:p>
                      <a:pPr algn="r" rtl="1"/>
                      <a:endParaRPr lang="fa-IR" b="1" baseline="0" dirty="0" smtClean="0">
                        <a:solidFill>
                          <a:srgbClr val="002060"/>
                        </a:solidFill>
                        <a:cs typeface="B Mitra" pitchFamily="2" charset="-78"/>
                      </a:endParaRPr>
                    </a:p>
                    <a:p>
                      <a:pPr algn="r" rtl="1"/>
                      <a:r>
                        <a:rPr lang="fa-IR" b="1" baseline="0" dirty="0" smtClean="0">
                          <a:solidFill>
                            <a:schemeClr val="accent2">
                              <a:lumMod val="75000"/>
                            </a:schemeClr>
                          </a:solidFill>
                          <a:cs typeface="B Mitra" pitchFamily="2" charset="-78"/>
                        </a:rPr>
                        <a:t>اعضاء: </a:t>
                      </a:r>
                    </a:p>
                    <a:p>
                      <a:pPr algn="r" rtl="1"/>
                      <a:r>
                        <a:rPr lang="fa-IR" b="1" baseline="0" dirty="0" smtClean="0">
                          <a:solidFill>
                            <a:srgbClr val="002060"/>
                          </a:solidFill>
                          <a:cs typeface="B Mitra" pitchFamily="2" charset="-78"/>
                        </a:rPr>
                        <a:t>خسرو گلشن ایرانپور</a:t>
                      </a:r>
                    </a:p>
                    <a:p>
                      <a:pPr algn="r" rtl="1"/>
                      <a:r>
                        <a:rPr lang="fa-IR" b="1" baseline="0" dirty="0" smtClean="0">
                          <a:solidFill>
                            <a:srgbClr val="002060"/>
                          </a:solidFill>
                          <a:cs typeface="B Mitra" pitchFamily="2" charset="-78"/>
                        </a:rPr>
                        <a:t>دکتر علی بدرقه</a:t>
                      </a:r>
                    </a:p>
                    <a:p>
                      <a:pPr algn="r" rtl="1"/>
                      <a:r>
                        <a:rPr lang="fa-IR" b="1" baseline="0" dirty="0" smtClean="0">
                          <a:solidFill>
                            <a:srgbClr val="002060"/>
                          </a:solidFill>
                          <a:cs typeface="B Mitra" pitchFamily="2" charset="-78"/>
                        </a:rPr>
                        <a:t>دکتر سید حبیب هنری</a:t>
                      </a:r>
                    </a:p>
                    <a:p>
                      <a:pPr algn="r" rtl="1"/>
                      <a:endParaRPr lang="fa-IR" b="1" baseline="0" dirty="0" smtClean="0">
                        <a:solidFill>
                          <a:srgbClr val="002060"/>
                        </a:solidFill>
                        <a:cs typeface="B Mitra" pitchFamily="2" charset="-78"/>
                      </a:endParaRPr>
                    </a:p>
                  </a:txBody>
                  <a:tcPr/>
                </a:tc>
                <a:tc>
                  <a:txBody>
                    <a:bodyPr/>
                    <a:lstStyle/>
                    <a:p>
                      <a:pPr algn="r" rtl="1"/>
                      <a:r>
                        <a:rPr lang="fa-IR" b="1" dirty="0" smtClean="0">
                          <a:solidFill>
                            <a:schemeClr val="accent2">
                              <a:lumMod val="75000"/>
                            </a:schemeClr>
                          </a:solidFill>
                          <a:cs typeface="B Mitra" pitchFamily="2" charset="-78"/>
                        </a:rPr>
                        <a:t>رئیس:</a:t>
                      </a:r>
                      <a:r>
                        <a:rPr lang="fa-IR" b="1" dirty="0" smtClean="0">
                          <a:solidFill>
                            <a:srgbClr val="002060"/>
                          </a:solidFill>
                          <a:cs typeface="B Mitra" pitchFamily="2" charset="-78"/>
                        </a:rPr>
                        <a:t> رباب</a:t>
                      </a:r>
                      <a:r>
                        <a:rPr lang="fa-IR" b="1" baseline="0" dirty="0" smtClean="0">
                          <a:solidFill>
                            <a:srgbClr val="002060"/>
                          </a:solidFill>
                          <a:cs typeface="B Mitra" pitchFamily="2" charset="-78"/>
                        </a:rPr>
                        <a:t> شهریان</a:t>
                      </a: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دبیر:</a:t>
                      </a:r>
                      <a:r>
                        <a:rPr lang="fa-IR" b="1" baseline="0" dirty="0" smtClean="0">
                          <a:solidFill>
                            <a:srgbClr val="002060"/>
                          </a:solidFill>
                          <a:cs typeface="B Mitra" pitchFamily="2" charset="-78"/>
                        </a:rPr>
                        <a:t> دکتر پروانه نظرعلی</a:t>
                      </a: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اعضاء:</a:t>
                      </a:r>
                      <a:r>
                        <a:rPr lang="fa-IR" b="1" baseline="0" dirty="0" smtClean="0">
                          <a:solidFill>
                            <a:schemeClr val="accent2">
                              <a:lumMod val="75000"/>
                            </a:schemeClr>
                          </a:solidFill>
                          <a:cs typeface="B Mitra" pitchFamily="2" charset="-78"/>
                        </a:rPr>
                        <a:t> </a:t>
                      </a:r>
                    </a:p>
                    <a:p>
                      <a:pPr algn="r" rtl="1"/>
                      <a:r>
                        <a:rPr lang="fa-IR" b="1" baseline="0" dirty="0" smtClean="0">
                          <a:solidFill>
                            <a:srgbClr val="002060"/>
                          </a:solidFill>
                          <a:cs typeface="B Mitra" pitchFamily="2" charset="-78"/>
                        </a:rPr>
                        <a:t>دکتر الهه شجاعی</a:t>
                      </a:r>
                    </a:p>
                    <a:p>
                      <a:pPr algn="r" rtl="1"/>
                      <a:r>
                        <a:rPr lang="fa-IR" b="1" baseline="0" dirty="0" smtClean="0">
                          <a:solidFill>
                            <a:srgbClr val="002060"/>
                          </a:solidFill>
                          <a:cs typeface="B Mitra" pitchFamily="2" charset="-78"/>
                        </a:rPr>
                        <a:t>فریده نیسیان</a:t>
                      </a:r>
                    </a:p>
                    <a:p>
                      <a:pPr algn="r" rtl="1"/>
                      <a:r>
                        <a:rPr lang="fa-IR" b="1" baseline="0" dirty="0" smtClean="0">
                          <a:solidFill>
                            <a:srgbClr val="002060"/>
                          </a:solidFill>
                          <a:cs typeface="B Mitra" pitchFamily="2" charset="-78"/>
                        </a:rPr>
                        <a:t>فاطمه ابوالقاسمی</a:t>
                      </a:r>
                    </a:p>
                    <a:p>
                      <a:pPr algn="r" rtl="1"/>
                      <a:r>
                        <a:rPr lang="fa-IR" b="1" baseline="0" dirty="0" smtClean="0">
                          <a:solidFill>
                            <a:srgbClr val="002060"/>
                          </a:solidFill>
                          <a:cs typeface="B Mitra" pitchFamily="2" charset="-78"/>
                        </a:rPr>
                        <a:t>مهین فرهادی زاد</a:t>
                      </a:r>
                    </a:p>
                    <a:p>
                      <a:pPr algn="r" rtl="1"/>
                      <a:r>
                        <a:rPr lang="fa-IR" b="1" baseline="0" dirty="0" smtClean="0">
                          <a:solidFill>
                            <a:srgbClr val="002060"/>
                          </a:solidFill>
                          <a:cs typeface="B Mitra" pitchFamily="2" charset="-78"/>
                        </a:rPr>
                        <a:t>اقدس رضوان</a:t>
                      </a:r>
                    </a:p>
                    <a:p>
                      <a:pPr algn="r" rtl="1"/>
                      <a:endParaRPr lang="fa-IR" b="1" baseline="0" dirty="0" smtClean="0">
                        <a:solidFill>
                          <a:schemeClr val="accent2">
                            <a:lumMod val="75000"/>
                          </a:schemeClr>
                        </a:solidFill>
                        <a:cs typeface="B Mitra"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pPr algn="ctr"/>
            <a:r>
              <a:rPr lang="fa-IR" sz="3000" dirty="0" smtClean="0">
                <a:solidFill>
                  <a:srgbClr val="C00000"/>
                </a:solidFill>
                <a:cs typeface="B Mitra" pitchFamily="2" charset="-78"/>
              </a:rPr>
              <a:t>کمیسیون های فعال کمیته ملی المپیک و اعضاء آنها</a:t>
            </a:r>
            <a:endParaRPr lang="en-US" sz="3000" dirty="0">
              <a:solidFill>
                <a:srgbClr val="C00000"/>
              </a:solidFill>
            </a:endParaRPr>
          </a:p>
        </p:txBody>
      </p:sp>
      <p:graphicFrame>
        <p:nvGraphicFramePr>
          <p:cNvPr id="4" name="Content Placeholder 5"/>
          <p:cNvGraphicFramePr>
            <a:graphicFrameLocks/>
          </p:cNvGraphicFramePr>
          <p:nvPr/>
        </p:nvGraphicFramePr>
        <p:xfrm>
          <a:off x="500034" y="1285860"/>
          <a:ext cx="8229600" cy="4116696"/>
        </p:xfrm>
        <a:graphic>
          <a:graphicData uri="http://schemas.openxmlformats.org/drawingml/2006/table">
            <a:tbl>
              <a:tblPr firstRow="1" bandRow="1">
                <a:tableStyleId>{7DF18680-E054-41AD-8BC1-D1AEF772440D}</a:tableStyleId>
              </a:tblPr>
              <a:tblGrid>
                <a:gridCol w="2900354"/>
                <a:gridCol w="2571768"/>
                <a:gridCol w="2757478"/>
              </a:tblGrid>
              <a:tr h="733416">
                <a:tc>
                  <a:txBody>
                    <a:bodyPr/>
                    <a:lstStyle/>
                    <a:p>
                      <a:pPr algn="ctr" rtl="1"/>
                      <a:r>
                        <a:rPr lang="fa-IR" dirty="0" smtClean="0">
                          <a:cs typeface="B Mitra" pitchFamily="2" charset="-78"/>
                        </a:rPr>
                        <a:t>کمیسیون ورزش</a:t>
                      </a:r>
                      <a:r>
                        <a:rPr lang="fa-IR" baseline="0" dirty="0" smtClean="0">
                          <a:cs typeface="B Mitra" pitchFamily="2" charset="-78"/>
                        </a:rPr>
                        <a:t> و محیط زیست</a:t>
                      </a:r>
                      <a:endParaRPr lang="en-US" dirty="0">
                        <a:solidFill>
                          <a:srgbClr val="002060"/>
                        </a:solidFill>
                        <a:cs typeface="B Mitra" pitchFamily="2" charset="-78"/>
                      </a:endParaRPr>
                    </a:p>
                  </a:txBody>
                  <a:tcPr anchor="ctr"/>
                </a:tc>
                <a:tc>
                  <a:txBody>
                    <a:bodyPr/>
                    <a:lstStyle/>
                    <a:p>
                      <a:pPr algn="ctr" rtl="1"/>
                      <a:r>
                        <a:rPr lang="fa-IR" dirty="0" smtClean="0">
                          <a:cs typeface="B Mitra" pitchFamily="2" charset="-78"/>
                        </a:rPr>
                        <a:t>کمیسیون پزشکی</a:t>
                      </a:r>
                      <a:r>
                        <a:rPr lang="fa-IR" baseline="0" dirty="0" smtClean="0">
                          <a:cs typeface="B Mitra" pitchFamily="2" charset="-78"/>
                        </a:rPr>
                        <a:t> </a:t>
                      </a:r>
                      <a:endParaRPr lang="en-US" dirty="0">
                        <a:solidFill>
                          <a:srgbClr val="002060"/>
                        </a:solidFill>
                        <a:cs typeface="B Mitra" pitchFamily="2" charset="-78"/>
                      </a:endParaRPr>
                    </a:p>
                  </a:txBody>
                  <a:tcPr anchor="ctr"/>
                </a:tc>
                <a:tc>
                  <a:txBody>
                    <a:bodyPr/>
                    <a:lstStyle/>
                    <a:p>
                      <a:pPr algn="ctr" rtl="1"/>
                      <a:r>
                        <a:rPr lang="fa-IR" dirty="0" smtClean="0">
                          <a:cs typeface="B Mitra" pitchFamily="2" charset="-78"/>
                        </a:rPr>
                        <a:t>کمیسیون مدیریت</a:t>
                      </a:r>
                      <a:r>
                        <a:rPr lang="fa-IR" baseline="0" dirty="0" smtClean="0">
                          <a:cs typeface="B Mitra" pitchFamily="2" charset="-78"/>
                        </a:rPr>
                        <a:t> و برنامه ریزی</a:t>
                      </a:r>
                      <a:endParaRPr lang="en-US" dirty="0">
                        <a:solidFill>
                          <a:srgbClr val="002060"/>
                        </a:solidFill>
                        <a:cs typeface="B Mitra" pitchFamily="2" charset="-78"/>
                      </a:endParaRPr>
                    </a:p>
                  </a:txBody>
                  <a:tcPr anchor="ctr"/>
                </a:tc>
              </a:tr>
              <a:tr h="370840">
                <a:tc>
                  <a:txBody>
                    <a:bodyPr/>
                    <a:lstStyle/>
                    <a:p>
                      <a:pPr algn="r" rtl="1"/>
                      <a:r>
                        <a:rPr lang="fa-IR" b="1" dirty="0" smtClean="0">
                          <a:solidFill>
                            <a:schemeClr val="accent2">
                              <a:lumMod val="75000"/>
                            </a:schemeClr>
                          </a:solidFill>
                          <a:cs typeface="B Mitra" pitchFamily="2" charset="-78"/>
                        </a:rPr>
                        <a:t>رئیس:</a:t>
                      </a:r>
                      <a:r>
                        <a:rPr lang="fa-IR" b="1" baseline="0" dirty="0" smtClean="0">
                          <a:solidFill>
                            <a:srgbClr val="002060"/>
                          </a:solidFill>
                          <a:cs typeface="B Mitra" pitchFamily="2" charset="-78"/>
                        </a:rPr>
                        <a:t> دکتر عباسعلی گائینی</a:t>
                      </a:r>
                      <a:endParaRPr lang="fa-IR" b="1" dirty="0" smtClean="0">
                        <a:solidFill>
                          <a:srgbClr val="002060"/>
                        </a:solidFill>
                        <a:cs typeface="B Mitra" pitchFamily="2" charset="-78"/>
                      </a:endParaRP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دبیر:</a:t>
                      </a:r>
                      <a:r>
                        <a:rPr lang="fa-IR" b="1" dirty="0" smtClean="0">
                          <a:solidFill>
                            <a:srgbClr val="002060"/>
                          </a:solidFill>
                          <a:cs typeface="B Mitra" pitchFamily="2" charset="-78"/>
                        </a:rPr>
                        <a:t> فتح</a:t>
                      </a:r>
                      <a:r>
                        <a:rPr lang="fa-IR" b="1" baseline="0" dirty="0" smtClean="0">
                          <a:solidFill>
                            <a:srgbClr val="002060"/>
                          </a:solidFill>
                          <a:cs typeface="B Mitra" pitchFamily="2" charset="-78"/>
                        </a:rPr>
                        <a:t> اله مسیبی</a:t>
                      </a:r>
                      <a:endParaRPr lang="fa-IR" b="1" dirty="0" smtClean="0">
                        <a:solidFill>
                          <a:srgbClr val="002060"/>
                        </a:solidFill>
                        <a:cs typeface="B Mitra" pitchFamily="2" charset="-78"/>
                      </a:endParaRP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اعضاء:</a:t>
                      </a:r>
                      <a:r>
                        <a:rPr lang="fa-IR" b="1" baseline="0" dirty="0" smtClean="0">
                          <a:solidFill>
                            <a:schemeClr val="accent2">
                              <a:lumMod val="75000"/>
                            </a:schemeClr>
                          </a:solidFill>
                          <a:cs typeface="B Mitra" pitchFamily="2" charset="-78"/>
                        </a:rPr>
                        <a:t> </a:t>
                      </a:r>
                    </a:p>
                    <a:p>
                      <a:pPr algn="r" rtl="1"/>
                      <a:r>
                        <a:rPr lang="fa-IR" b="1" baseline="0" dirty="0" smtClean="0">
                          <a:solidFill>
                            <a:srgbClr val="002060"/>
                          </a:solidFill>
                          <a:cs typeface="B Mitra" pitchFamily="2" charset="-78"/>
                        </a:rPr>
                        <a:t>سپیده خوشبختی</a:t>
                      </a:r>
                    </a:p>
                    <a:p>
                      <a:pPr algn="r" rtl="1"/>
                      <a:r>
                        <a:rPr lang="fa-IR" b="1" baseline="0" dirty="0" smtClean="0">
                          <a:solidFill>
                            <a:srgbClr val="002060"/>
                          </a:solidFill>
                          <a:cs typeface="B Mitra" pitchFamily="2" charset="-78"/>
                        </a:rPr>
                        <a:t>دکتر بهمن پور</a:t>
                      </a:r>
                    </a:p>
                    <a:p>
                      <a:pPr algn="r" rtl="1"/>
                      <a:r>
                        <a:rPr lang="fa-IR" b="1" baseline="0" dirty="0" smtClean="0">
                          <a:solidFill>
                            <a:srgbClr val="002060"/>
                          </a:solidFill>
                          <a:cs typeface="B Mitra" pitchFamily="2" charset="-78"/>
                        </a:rPr>
                        <a:t>سید مصطفی هاشمی طبا</a:t>
                      </a:r>
                    </a:p>
                    <a:p>
                      <a:pPr algn="r" rtl="1"/>
                      <a:r>
                        <a:rPr lang="fa-IR" b="1" baseline="0" dirty="0" smtClean="0">
                          <a:solidFill>
                            <a:srgbClr val="002060"/>
                          </a:solidFill>
                          <a:cs typeface="B Mitra" pitchFamily="2" charset="-78"/>
                        </a:rPr>
                        <a:t>هادی ساعی</a:t>
                      </a:r>
                      <a:endParaRPr lang="fa-IR" b="1" dirty="0" smtClean="0">
                        <a:solidFill>
                          <a:srgbClr val="002060"/>
                        </a:solidFill>
                        <a:cs typeface="B Mitra" pitchFamily="2" charset="-78"/>
                      </a:endParaRPr>
                    </a:p>
                  </a:txBody>
                  <a:tcPr/>
                </a:tc>
                <a:tc>
                  <a:txBody>
                    <a:bodyPr/>
                    <a:lstStyle/>
                    <a:p>
                      <a:pPr algn="r" rtl="1"/>
                      <a:r>
                        <a:rPr lang="fa-IR" b="1" dirty="0" smtClean="0">
                          <a:solidFill>
                            <a:schemeClr val="accent2">
                              <a:lumMod val="75000"/>
                            </a:schemeClr>
                          </a:solidFill>
                          <a:cs typeface="B Mitra" pitchFamily="2" charset="-78"/>
                        </a:rPr>
                        <a:t>رئیس:</a:t>
                      </a:r>
                      <a:r>
                        <a:rPr lang="fa-IR" b="1" baseline="0" dirty="0" smtClean="0">
                          <a:solidFill>
                            <a:srgbClr val="002060"/>
                          </a:solidFill>
                          <a:cs typeface="B Mitra" pitchFamily="2" charset="-78"/>
                        </a:rPr>
                        <a:t> دکتر جزایری</a:t>
                      </a:r>
                      <a:endParaRPr lang="fa-IR" b="1" dirty="0" smtClean="0">
                        <a:solidFill>
                          <a:srgbClr val="002060"/>
                        </a:solidFill>
                        <a:cs typeface="B Mitra" pitchFamily="2" charset="-78"/>
                      </a:endParaRP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دبیر:</a:t>
                      </a:r>
                      <a:r>
                        <a:rPr lang="fa-IR" b="1" baseline="0" dirty="0" smtClean="0">
                          <a:solidFill>
                            <a:schemeClr val="accent2">
                              <a:lumMod val="75000"/>
                            </a:schemeClr>
                          </a:solidFill>
                          <a:cs typeface="B Mitra" pitchFamily="2" charset="-78"/>
                        </a:rPr>
                        <a:t> </a:t>
                      </a:r>
                      <a:r>
                        <a:rPr lang="fa-IR" b="1" baseline="0" dirty="0" smtClean="0">
                          <a:solidFill>
                            <a:srgbClr val="002060"/>
                          </a:solidFill>
                          <a:cs typeface="B Mitra" pitchFamily="2" charset="-78"/>
                        </a:rPr>
                        <a:t>دکتر فرهاد مرادی شهپر</a:t>
                      </a:r>
                    </a:p>
                    <a:p>
                      <a:pPr algn="r" rtl="1"/>
                      <a:endParaRPr lang="fa-IR" b="1" baseline="0" dirty="0" smtClean="0">
                        <a:solidFill>
                          <a:srgbClr val="002060"/>
                        </a:solidFill>
                        <a:cs typeface="B Mitra" pitchFamily="2" charset="-78"/>
                      </a:endParaRPr>
                    </a:p>
                    <a:p>
                      <a:pPr algn="r" rtl="1"/>
                      <a:r>
                        <a:rPr lang="fa-IR" b="1" baseline="0" dirty="0" smtClean="0">
                          <a:solidFill>
                            <a:schemeClr val="accent2">
                              <a:lumMod val="75000"/>
                            </a:schemeClr>
                          </a:solidFill>
                          <a:cs typeface="B Mitra" pitchFamily="2" charset="-78"/>
                        </a:rPr>
                        <a:t>اعضاء: </a:t>
                      </a:r>
                    </a:p>
                    <a:p>
                      <a:pPr algn="r" rtl="1"/>
                      <a:r>
                        <a:rPr lang="fa-IR" b="1" baseline="0" dirty="0" smtClean="0">
                          <a:solidFill>
                            <a:srgbClr val="002060"/>
                          </a:solidFill>
                          <a:cs typeface="B Mitra" pitchFamily="2" charset="-78"/>
                        </a:rPr>
                        <a:t>دکتر طلیعه آل نبی</a:t>
                      </a:r>
                    </a:p>
                    <a:p>
                      <a:pPr algn="r" rtl="1"/>
                      <a:r>
                        <a:rPr lang="fa-IR" b="1" baseline="0" dirty="0" smtClean="0">
                          <a:solidFill>
                            <a:srgbClr val="002060"/>
                          </a:solidFill>
                          <a:cs typeface="B Mitra" pitchFamily="2" charset="-78"/>
                        </a:rPr>
                        <a:t>دکتر رامین طباطبایی</a:t>
                      </a:r>
                    </a:p>
                    <a:p>
                      <a:pPr algn="r" rtl="1"/>
                      <a:r>
                        <a:rPr lang="fa-IR" b="1" baseline="0" dirty="0" smtClean="0">
                          <a:solidFill>
                            <a:srgbClr val="002060"/>
                          </a:solidFill>
                          <a:cs typeface="B Mitra" pitchFamily="2" charset="-78"/>
                        </a:rPr>
                        <a:t>دکتر شهرام فرج زاده</a:t>
                      </a:r>
                    </a:p>
                    <a:p>
                      <a:pPr algn="r" rtl="1"/>
                      <a:r>
                        <a:rPr lang="fa-IR" b="1" baseline="0" dirty="0" smtClean="0">
                          <a:solidFill>
                            <a:srgbClr val="002060"/>
                          </a:solidFill>
                          <a:cs typeface="B Mitra" pitchFamily="2" charset="-78"/>
                        </a:rPr>
                        <a:t>ابراهیم عباسی</a:t>
                      </a:r>
                    </a:p>
                    <a:p>
                      <a:pPr algn="r" rtl="1"/>
                      <a:r>
                        <a:rPr lang="fa-IR" b="1" baseline="0" dirty="0" smtClean="0">
                          <a:solidFill>
                            <a:srgbClr val="002060"/>
                          </a:solidFill>
                          <a:cs typeface="B Mitra" pitchFamily="2" charset="-78"/>
                        </a:rPr>
                        <a:t>دکتر مهرشاد پورسعید</a:t>
                      </a:r>
                    </a:p>
                    <a:p>
                      <a:pPr algn="r" rtl="1"/>
                      <a:r>
                        <a:rPr lang="fa-IR" b="1" baseline="0" dirty="0" smtClean="0">
                          <a:solidFill>
                            <a:srgbClr val="002060"/>
                          </a:solidFill>
                          <a:cs typeface="B Mitra" pitchFamily="2" charset="-78"/>
                        </a:rPr>
                        <a:t>سید شمس الدین تقوی</a:t>
                      </a:r>
                    </a:p>
                    <a:p>
                      <a:pPr algn="r" rtl="1"/>
                      <a:r>
                        <a:rPr lang="fa-IR" b="1" baseline="0" dirty="0" smtClean="0">
                          <a:solidFill>
                            <a:srgbClr val="002060"/>
                          </a:solidFill>
                          <a:cs typeface="B Mitra" pitchFamily="2" charset="-78"/>
                        </a:rPr>
                        <a:t>دکتر محمد رازی</a:t>
                      </a:r>
                      <a:endParaRPr lang="en-US" b="1" dirty="0">
                        <a:solidFill>
                          <a:srgbClr val="002060"/>
                        </a:solidFill>
                        <a:cs typeface="B Mitra" pitchFamily="2" charset="-78"/>
                      </a:endParaRPr>
                    </a:p>
                  </a:txBody>
                  <a:tcPr/>
                </a:tc>
                <a:tc>
                  <a:txBody>
                    <a:bodyPr/>
                    <a:lstStyle/>
                    <a:p>
                      <a:pPr algn="r" rtl="1"/>
                      <a:r>
                        <a:rPr lang="fa-IR" b="1" dirty="0" smtClean="0">
                          <a:solidFill>
                            <a:schemeClr val="accent2">
                              <a:lumMod val="75000"/>
                            </a:schemeClr>
                          </a:solidFill>
                          <a:cs typeface="B Mitra" pitchFamily="2" charset="-78"/>
                        </a:rPr>
                        <a:t>رئیس:</a:t>
                      </a:r>
                      <a:r>
                        <a:rPr lang="fa-IR" b="1" baseline="0" dirty="0" smtClean="0">
                          <a:solidFill>
                            <a:srgbClr val="002060"/>
                          </a:solidFill>
                          <a:cs typeface="B Mitra" pitchFamily="2" charset="-78"/>
                        </a:rPr>
                        <a:t> مهدی قدمی</a:t>
                      </a:r>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دبیر:</a:t>
                      </a:r>
                      <a:r>
                        <a:rPr lang="fa-IR" b="1" baseline="0" dirty="0" smtClean="0">
                          <a:solidFill>
                            <a:srgbClr val="002060"/>
                          </a:solidFill>
                          <a:cs typeface="B Mitra" pitchFamily="2" charset="-78"/>
                        </a:rPr>
                        <a:t> اصغر رحیمی</a:t>
                      </a:r>
                    </a:p>
                    <a:p>
                      <a:pPr algn="r" rtl="1"/>
                      <a:endParaRPr lang="fa-IR" b="1" dirty="0" smtClean="0">
                        <a:solidFill>
                          <a:srgbClr val="002060"/>
                        </a:solidFill>
                        <a:cs typeface="B Mitra" pitchFamily="2" charset="-78"/>
                      </a:endParaRPr>
                    </a:p>
                    <a:p>
                      <a:pPr algn="r" rtl="1"/>
                      <a:r>
                        <a:rPr lang="fa-IR" b="1" dirty="0" smtClean="0">
                          <a:solidFill>
                            <a:schemeClr val="accent2">
                              <a:lumMod val="75000"/>
                            </a:schemeClr>
                          </a:solidFill>
                          <a:cs typeface="B Mitra" pitchFamily="2" charset="-78"/>
                        </a:rPr>
                        <a:t>اعضاء:</a:t>
                      </a:r>
                      <a:r>
                        <a:rPr lang="fa-IR" b="1" baseline="0" dirty="0" smtClean="0">
                          <a:solidFill>
                            <a:schemeClr val="accent2">
                              <a:lumMod val="75000"/>
                            </a:schemeClr>
                          </a:solidFill>
                          <a:cs typeface="B Mitra" pitchFamily="2" charset="-78"/>
                        </a:rPr>
                        <a:t> </a:t>
                      </a:r>
                    </a:p>
                    <a:p>
                      <a:pPr algn="r" rtl="1"/>
                      <a:r>
                        <a:rPr lang="fa-IR" b="1" baseline="0" dirty="0" smtClean="0">
                          <a:solidFill>
                            <a:srgbClr val="002060"/>
                          </a:solidFill>
                          <a:cs typeface="B Mitra" pitchFamily="2" charset="-78"/>
                        </a:rPr>
                        <a:t>محمد حسین پاسوار</a:t>
                      </a:r>
                    </a:p>
                    <a:p>
                      <a:pPr algn="r" rtl="1"/>
                      <a:r>
                        <a:rPr lang="fa-IR" b="1" baseline="0" dirty="0" smtClean="0">
                          <a:solidFill>
                            <a:srgbClr val="002060"/>
                          </a:solidFill>
                          <a:cs typeface="B Mitra" pitchFamily="2" charset="-78"/>
                        </a:rPr>
                        <a:t>دکتر محمد خوش چهره</a:t>
                      </a:r>
                    </a:p>
                    <a:p>
                      <a:pPr algn="r" rtl="1"/>
                      <a:r>
                        <a:rPr lang="fa-IR" b="1" baseline="0" dirty="0" smtClean="0">
                          <a:solidFill>
                            <a:srgbClr val="002060"/>
                          </a:solidFill>
                          <a:cs typeface="B Mitra" pitchFamily="2" charset="-78"/>
                        </a:rPr>
                        <a:t>دکتر فریده هادوی</a:t>
                      </a:r>
                    </a:p>
                    <a:p>
                      <a:pPr algn="r" rtl="1"/>
                      <a:r>
                        <a:rPr lang="fa-IR" b="1" baseline="0" dirty="0" smtClean="0">
                          <a:solidFill>
                            <a:srgbClr val="002060"/>
                          </a:solidFill>
                          <a:cs typeface="B Mitra" pitchFamily="2" charset="-78"/>
                        </a:rPr>
                        <a:t>دکتر مهرزاد حمیدی</a:t>
                      </a:r>
                    </a:p>
                    <a:p>
                      <a:pPr algn="r" rtl="1"/>
                      <a:r>
                        <a:rPr lang="fa-IR" b="1" baseline="0" dirty="0" smtClean="0">
                          <a:solidFill>
                            <a:srgbClr val="002060"/>
                          </a:solidFill>
                          <a:cs typeface="B Mitra" pitchFamily="2" charset="-78"/>
                        </a:rPr>
                        <a:t>دکتر سید محمد کاظم واعظ موسوی</a:t>
                      </a:r>
                    </a:p>
                    <a:p>
                      <a:pPr algn="r" rtl="1"/>
                      <a:r>
                        <a:rPr lang="fa-IR" b="1" dirty="0" smtClean="0">
                          <a:solidFill>
                            <a:srgbClr val="002060"/>
                          </a:solidFill>
                          <a:cs typeface="B Mitra" pitchFamily="2" charset="-78"/>
                        </a:rPr>
                        <a:t>مهندس احمد دنیامالی</a:t>
                      </a:r>
                    </a:p>
                    <a:p>
                      <a:pPr algn="r" rtl="1"/>
                      <a:r>
                        <a:rPr lang="fa-IR" b="1" dirty="0" smtClean="0">
                          <a:solidFill>
                            <a:srgbClr val="002060"/>
                          </a:solidFill>
                          <a:cs typeface="B Mitra" pitchFamily="2" charset="-78"/>
                        </a:rPr>
                        <a:t>دکتر</a:t>
                      </a:r>
                      <a:r>
                        <a:rPr lang="fa-IR" b="1" baseline="0" dirty="0" smtClean="0">
                          <a:solidFill>
                            <a:srgbClr val="002060"/>
                          </a:solidFill>
                          <a:cs typeface="B Mitra" pitchFamily="2" charset="-78"/>
                        </a:rPr>
                        <a:t> بتول مشرف جوادی</a:t>
                      </a:r>
                      <a:endParaRPr lang="en-US" b="1" dirty="0">
                        <a:solidFill>
                          <a:srgbClr val="002060"/>
                        </a:solidFill>
                        <a:cs typeface="B Mitra"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14348" y="2214554"/>
          <a:ext cx="7729534" cy="2966720"/>
        </p:xfrm>
        <a:graphic>
          <a:graphicData uri="http://schemas.openxmlformats.org/drawingml/2006/table">
            <a:tbl>
              <a:tblPr firstRow="1" bandRow="1">
                <a:tableStyleId>{5C22544A-7EE6-4342-B048-85BDC9FD1C3A}</a:tableStyleId>
              </a:tblPr>
              <a:tblGrid>
                <a:gridCol w="2000264"/>
                <a:gridCol w="2199989"/>
                <a:gridCol w="3529281"/>
              </a:tblGrid>
              <a:tr h="370840">
                <a:tc>
                  <a:txBody>
                    <a:bodyPr/>
                    <a:lstStyle/>
                    <a:p>
                      <a:pPr algn="ctr" rtl="1"/>
                      <a:r>
                        <a:rPr lang="fa-IR" dirty="0" smtClean="0">
                          <a:cs typeface="B Mitra" pitchFamily="2" charset="-78"/>
                        </a:rPr>
                        <a:t>محل برگزاری</a:t>
                      </a:r>
                      <a:endParaRPr lang="en-US" dirty="0">
                        <a:cs typeface="B Mitra" pitchFamily="2" charset="-78"/>
                      </a:endParaRPr>
                    </a:p>
                  </a:txBody>
                  <a:tcPr/>
                </a:tc>
                <a:tc>
                  <a:txBody>
                    <a:bodyPr/>
                    <a:lstStyle/>
                    <a:p>
                      <a:pPr algn="ctr" rtl="1"/>
                      <a:r>
                        <a:rPr lang="fa-IR" dirty="0" smtClean="0">
                          <a:cs typeface="B Mitra" pitchFamily="2" charset="-78"/>
                        </a:rPr>
                        <a:t>تاریخ</a:t>
                      </a:r>
                      <a:endParaRPr lang="en-US" dirty="0">
                        <a:cs typeface="B Mitra" pitchFamily="2" charset="-78"/>
                      </a:endParaRPr>
                    </a:p>
                  </a:txBody>
                  <a:tcPr/>
                </a:tc>
                <a:tc>
                  <a:txBody>
                    <a:bodyPr/>
                    <a:lstStyle/>
                    <a:p>
                      <a:pPr algn="ctr" rtl="1"/>
                      <a:r>
                        <a:rPr lang="fa-IR" dirty="0" smtClean="0">
                          <a:cs typeface="B Mitra" pitchFamily="2" charset="-78"/>
                        </a:rPr>
                        <a:t>عنوان مسابقات</a:t>
                      </a:r>
                      <a:endParaRPr lang="en-US" dirty="0">
                        <a:cs typeface="B Mitra" pitchFamily="2" charset="-78"/>
                      </a:endParaRPr>
                    </a:p>
                  </a:txBody>
                  <a:tcPr/>
                </a:tc>
              </a:tr>
              <a:tr h="370840">
                <a:tc>
                  <a:txBody>
                    <a:bodyPr/>
                    <a:lstStyle/>
                    <a:p>
                      <a:pPr algn="ctr" rtl="1"/>
                      <a:r>
                        <a:rPr lang="fa-IR" b="1" dirty="0" smtClean="0">
                          <a:solidFill>
                            <a:srgbClr val="002060"/>
                          </a:solidFill>
                          <a:cs typeface="B Mitra" pitchFamily="2" charset="-78"/>
                        </a:rPr>
                        <a:t>سنگاپور</a:t>
                      </a:r>
                      <a:endParaRPr lang="en-US" b="1" dirty="0">
                        <a:solidFill>
                          <a:srgbClr val="002060"/>
                        </a:solidFill>
                        <a:cs typeface="B Mitra" pitchFamily="2" charset="-78"/>
                      </a:endParaRPr>
                    </a:p>
                  </a:txBody>
                  <a:tcPr/>
                </a:tc>
                <a:tc>
                  <a:txBody>
                    <a:bodyPr/>
                    <a:lstStyle/>
                    <a:p>
                      <a:pPr algn="ctr" rtl="1"/>
                      <a:r>
                        <a:rPr lang="fa-IR" b="1" dirty="0" smtClean="0">
                          <a:solidFill>
                            <a:srgbClr val="002060"/>
                          </a:solidFill>
                          <a:cs typeface="B Mitra" pitchFamily="2" charset="-78"/>
                        </a:rPr>
                        <a:t>23 مرداد-4 شهریور89</a:t>
                      </a:r>
                      <a:endParaRPr lang="en-US" b="1" dirty="0">
                        <a:solidFill>
                          <a:srgbClr val="002060"/>
                        </a:solidFill>
                        <a:cs typeface="B Mitra" pitchFamily="2" charset="-78"/>
                      </a:endParaRPr>
                    </a:p>
                  </a:txBody>
                  <a:tcPr/>
                </a:tc>
                <a:tc>
                  <a:txBody>
                    <a:bodyPr/>
                    <a:lstStyle/>
                    <a:p>
                      <a:pPr algn="r" rtl="1"/>
                      <a:r>
                        <a:rPr lang="fa-IR" b="1" dirty="0" smtClean="0">
                          <a:solidFill>
                            <a:srgbClr val="002060"/>
                          </a:solidFill>
                          <a:cs typeface="B Mitra" pitchFamily="2" charset="-78"/>
                        </a:rPr>
                        <a:t>اولین دوره</a:t>
                      </a:r>
                      <a:r>
                        <a:rPr lang="fa-IR" b="1" baseline="0" dirty="0" smtClean="0">
                          <a:solidFill>
                            <a:srgbClr val="002060"/>
                          </a:solidFill>
                          <a:cs typeface="B Mitra" pitchFamily="2" charset="-78"/>
                        </a:rPr>
                        <a:t> بازیهای المپیک نوجوانان</a:t>
                      </a:r>
                      <a:endParaRPr lang="en-US" b="1" dirty="0">
                        <a:solidFill>
                          <a:srgbClr val="002060"/>
                        </a:solidFill>
                        <a:cs typeface="B Mitra" pitchFamily="2" charset="-78"/>
                      </a:endParaRPr>
                    </a:p>
                  </a:txBody>
                  <a:tcPr/>
                </a:tc>
              </a:tr>
              <a:tr h="370840">
                <a:tc>
                  <a:txBody>
                    <a:bodyPr/>
                    <a:lstStyle/>
                    <a:p>
                      <a:pPr algn="ctr" rtl="1"/>
                      <a:r>
                        <a:rPr lang="fa-IR" b="1" dirty="0" smtClean="0">
                          <a:solidFill>
                            <a:srgbClr val="002060"/>
                          </a:solidFill>
                          <a:cs typeface="B Mitra" pitchFamily="2" charset="-78"/>
                        </a:rPr>
                        <a:t>گوانگجو</a:t>
                      </a:r>
                      <a:endParaRPr lang="en-US" b="1" dirty="0">
                        <a:solidFill>
                          <a:srgbClr val="002060"/>
                        </a:solidFill>
                        <a:cs typeface="B Mitra" pitchFamily="2" charset="-78"/>
                      </a:endParaRPr>
                    </a:p>
                  </a:txBody>
                  <a:tcPr/>
                </a:tc>
                <a:tc>
                  <a:txBody>
                    <a:bodyPr/>
                    <a:lstStyle/>
                    <a:p>
                      <a:pPr algn="ctr" rtl="1"/>
                      <a:r>
                        <a:rPr lang="fa-IR" b="1" dirty="0" smtClean="0">
                          <a:solidFill>
                            <a:srgbClr val="002060"/>
                          </a:solidFill>
                          <a:cs typeface="B Mitra" pitchFamily="2" charset="-78"/>
                        </a:rPr>
                        <a:t>21 آبان- 6 آذر 89</a:t>
                      </a:r>
                      <a:endParaRPr lang="en-US" b="1" dirty="0">
                        <a:solidFill>
                          <a:srgbClr val="002060"/>
                        </a:solidFill>
                        <a:cs typeface="B Mitra" pitchFamily="2" charset="-78"/>
                      </a:endParaRPr>
                    </a:p>
                  </a:txBody>
                  <a:tcPr/>
                </a:tc>
                <a:tc>
                  <a:txBody>
                    <a:bodyPr/>
                    <a:lstStyle/>
                    <a:p>
                      <a:pPr algn="r" rtl="1"/>
                      <a:r>
                        <a:rPr lang="fa-IR" b="1" dirty="0" smtClean="0">
                          <a:solidFill>
                            <a:srgbClr val="002060"/>
                          </a:solidFill>
                          <a:cs typeface="B Mitra" pitchFamily="2" charset="-78"/>
                        </a:rPr>
                        <a:t>شانزدهمین دوره بازیهای آسیایی 2010</a:t>
                      </a:r>
                      <a:endParaRPr lang="en-US" b="1" dirty="0">
                        <a:solidFill>
                          <a:srgbClr val="002060"/>
                        </a:solidFill>
                        <a:cs typeface="B Mitra" pitchFamily="2" charset="-78"/>
                      </a:endParaRPr>
                    </a:p>
                  </a:txBody>
                  <a:tcPr/>
                </a:tc>
              </a:tr>
              <a:tr h="370840">
                <a:tc>
                  <a:txBody>
                    <a:bodyPr/>
                    <a:lstStyle/>
                    <a:p>
                      <a:pPr algn="ctr" rtl="1"/>
                      <a:r>
                        <a:rPr lang="fa-IR" b="1" dirty="0" smtClean="0">
                          <a:solidFill>
                            <a:srgbClr val="002060"/>
                          </a:solidFill>
                          <a:cs typeface="B Mitra" pitchFamily="2" charset="-78"/>
                        </a:rPr>
                        <a:t>آلماتی – قزاقستان</a:t>
                      </a:r>
                      <a:endParaRPr lang="en-US" b="1" dirty="0">
                        <a:solidFill>
                          <a:srgbClr val="002060"/>
                        </a:solidFill>
                        <a:cs typeface="B Mitra" pitchFamily="2" charset="-78"/>
                      </a:endParaRPr>
                    </a:p>
                  </a:txBody>
                  <a:tcPr/>
                </a:tc>
                <a:tc>
                  <a:txBody>
                    <a:bodyPr/>
                    <a:lstStyle/>
                    <a:p>
                      <a:pPr algn="ctr" rtl="1"/>
                      <a:r>
                        <a:rPr lang="fa-IR" b="1" dirty="0" smtClean="0">
                          <a:solidFill>
                            <a:srgbClr val="002060"/>
                          </a:solidFill>
                          <a:cs typeface="B Mitra" pitchFamily="2" charset="-78"/>
                        </a:rPr>
                        <a:t>17-10 بهمن 89</a:t>
                      </a:r>
                      <a:endParaRPr lang="en-US" b="1" dirty="0">
                        <a:solidFill>
                          <a:srgbClr val="002060"/>
                        </a:solidFill>
                        <a:cs typeface="B Mitra" pitchFamily="2" charset="-78"/>
                      </a:endParaRPr>
                    </a:p>
                  </a:txBody>
                  <a:tcPr/>
                </a:tc>
                <a:tc>
                  <a:txBody>
                    <a:bodyPr/>
                    <a:lstStyle/>
                    <a:p>
                      <a:pPr algn="r" rtl="1"/>
                      <a:r>
                        <a:rPr lang="fa-IR" b="1" dirty="0" smtClean="0">
                          <a:solidFill>
                            <a:srgbClr val="002060"/>
                          </a:solidFill>
                          <a:cs typeface="B Mitra" pitchFamily="2" charset="-78"/>
                        </a:rPr>
                        <a:t>بازیهای آسیایی زمستانی 2011</a:t>
                      </a:r>
                      <a:endParaRPr lang="en-US" b="1" dirty="0">
                        <a:solidFill>
                          <a:srgbClr val="002060"/>
                        </a:solidFill>
                        <a:cs typeface="B Mitra" pitchFamily="2" charset="-78"/>
                      </a:endParaRPr>
                    </a:p>
                  </a:txBody>
                  <a:tcPr/>
                </a:tc>
              </a:tr>
              <a:tr h="370840">
                <a:tc>
                  <a:txBody>
                    <a:bodyPr/>
                    <a:lstStyle/>
                    <a:p>
                      <a:pPr algn="ctr" rtl="1"/>
                      <a:r>
                        <a:rPr lang="fa-IR" b="1" dirty="0" smtClean="0">
                          <a:solidFill>
                            <a:srgbClr val="002060"/>
                          </a:solidFill>
                          <a:cs typeface="B Mitra" pitchFamily="2" charset="-78"/>
                        </a:rPr>
                        <a:t>تهران</a:t>
                      </a:r>
                      <a:endParaRPr lang="en-US" b="1" dirty="0">
                        <a:solidFill>
                          <a:srgbClr val="002060"/>
                        </a:solidFill>
                        <a:cs typeface="B Mitra" pitchFamily="2" charset="-78"/>
                      </a:endParaRPr>
                    </a:p>
                  </a:txBody>
                  <a:tcPr/>
                </a:tc>
                <a:tc>
                  <a:txBody>
                    <a:bodyPr/>
                    <a:lstStyle/>
                    <a:p>
                      <a:pPr algn="ctr" rtl="1"/>
                      <a:r>
                        <a:rPr lang="fa-IR" b="1" dirty="0" smtClean="0">
                          <a:solidFill>
                            <a:srgbClr val="002060"/>
                          </a:solidFill>
                          <a:cs typeface="B Mitra" pitchFamily="2" charset="-78"/>
                        </a:rPr>
                        <a:t>1390</a:t>
                      </a:r>
                      <a:endParaRPr lang="en-US" b="1" dirty="0">
                        <a:solidFill>
                          <a:srgbClr val="002060"/>
                        </a:solidFill>
                        <a:cs typeface="B Mitra" pitchFamily="2" charset="-78"/>
                      </a:endParaRPr>
                    </a:p>
                  </a:txBody>
                  <a:tcPr/>
                </a:tc>
                <a:tc>
                  <a:txBody>
                    <a:bodyPr/>
                    <a:lstStyle/>
                    <a:p>
                      <a:pPr algn="r" rtl="1"/>
                      <a:r>
                        <a:rPr lang="fa-IR" b="1" dirty="0" smtClean="0">
                          <a:solidFill>
                            <a:srgbClr val="002060"/>
                          </a:solidFill>
                          <a:cs typeface="B Mitra" pitchFamily="2" charset="-78"/>
                        </a:rPr>
                        <a:t>چهارمین دوره</a:t>
                      </a:r>
                      <a:r>
                        <a:rPr lang="fa-IR" b="1" baseline="0" dirty="0" smtClean="0">
                          <a:solidFill>
                            <a:srgbClr val="002060"/>
                          </a:solidFill>
                          <a:cs typeface="B Mitra" pitchFamily="2" charset="-78"/>
                        </a:rPr>
                        <a:t> بازیهای غرب آسیا</a:t>
                      </a:r>
                      <a:endParaRPr lang="en-US" b="1" dirty="0">
                        <a:solidFill>
                          <a:srgbClr val="002060"/>
                        </a:solidFill>
                        <a:cs typeface="B Mitra" pitchFamily="2" charset="-78"/>
                      </a:endParaRPr>
                    </a:p>
                  </a:txBody>
                  <a:tcPr/>
                </a:tc>
              </a:tr>
              <a:tr h="370840">
                <a:tc>
                  <a:txBody>
                    <a:bodyPr/>
                    <a:lstStyle/>
                    <a:p>
                      <a:pPr algn="ctr" rtl="1"/>
                      <a:r>
                        <a:rPr lang="fa-IR" b="1" dirty="0" smtClean="0">
                          <a:solidFill>
                            <a:srgbClr val="002060"/>
                          </a:solidFill>
                          <a:cs typeface="B Mitra" pitchFamily="2" charset="-78"/>
                        </a:rPr>
                        <a:t>لندن</a:t>
                      </a:r>
                      <a:endParaRPr lang="en-US" b="1" dirty="0">
                        <a:solidFill>
                          <a:srgbClr val="002060"/>
                        </a:solidFill>
                        <a:cs typeface="B Mitra" pitchFamily="2" charset="-78"/>
                      </a:endParaRPr>
                    </a:p>
                  </a:txBody>
                  <a:tcPr/>
                </a:tc>
                <a:tc>
                  <a:txBody>
                    <a:bodyPr/>
                    <a:lstStyle/>
                    <a:p>
                      <a:pPr algn="ctr" rtl="1"/>
                      <a:r>
                        <a:rPr lang="fa-IR" b="1" dirty="0" smtClean="0">
                          <a:solidFill>
                            <a:srgbClr val="002060"/>
                          </a:solidFill>
                          <a:cs typeface="B Mitra" pitchFamily="2" charset="-78"/>
                        </a:rPr>
                        <a:t>22-6</a:t>
                      </a:r>
                      <a:r>
                        <a:rPr lang="fa-IR" b="1" baseline="0" dirty="0" smtClean="0">
                          <a:solidFill>
                            <a:srgbClr val="002060"/>
                          </a:solidFill>
                          <a:cs typeface="B Mitra" pitchFamily="2" charset="-78"/>
                        </a:rPr>
                        <a:t> مرداد 91</a:t>
                      </a:r>
                      <a:endParaRPr lang="en-US" b="1" dirty="0">
                        <a:solidFill>
                          <a:srgbClr val="002060"/>
                        </a:solidFill>
                        <a:cs typeface="B Mitra" pitchFamily="2" charset="-78"/>
                      </a:endParaRPr>
                    </a:p>
                  </a:txBody>
                  <a:tcPr/>
                </a:tc>
                <a:tc>
                  <a:txBody>
                    <a:bodyPr/>
                    <a:lstStyle/>
                    <a:p>
                      <a:pPr algn="r" rtl="1"/>
                      <a:r>
                        <a:rPr lang="fa-IR" b="1" dirty="0" smtClean="0">
                          <a:solidFill>
                            <a:srgbClr val="002060"/>
                          </a:solidFill>
                          <a:cs typeface="B Mitra" pitchFamily="2" charset="-78"/>
                        </a:rPr>
                        <a:t>بازیهای المپیک تابستانی 2012</a:t>
                      </a:r>
                      <a:endParaRPr lang="en-US" b="1" dirty="0">
                        <a:solidFill>
                          <a:srgbClr val="002060"/>
                        </a:solidFill>
                        <a:cs typeface="B Mitra" pitchFamily="2" charset="-78"/>
                      </a:endParaRPr>
                    </a:p>
                  </a:txBody>
                  <a:tcPr/>
                </a:tc>
              </a:tr>
              <a:tr h="370840">
                <a:tc>
                  <a:txBody>
                    <a:bodyPr/>
                    <a:lstStyle/>
                    <a:p>
                      <a:pPr algn="ctr" rtl="1"/>
                      <a:r>
                        <a:rPr lang="fa-IR" b="1" dirty="0" smtClean="0">
                          <a:solidFill>
                            <a:srgbClr val="002060"/>
                          </a:solidFill>
                          <a:cs typeface="B Mitra" pitchFamily="2" charset="-78"/>
                        </a:rPr>
                        <a:t>لندن</a:t>
                      </a:r>
                      <a:endParaRPr lang="en-US" b="1" dirty="0">
                        <a:solidFill>
                          <a:srgbClr val="002060"/>
                        </a:solidFill>
                        <a:cs typeface="B Mitra" pitchFamily="2" charset="-78"/>
                      </a:endParaRPr>
                    </a:p>
                  </a:txBody>
                  <a:tcPr/>
                </a:tc>
                <a:tc>
                  <a:txBody>
                    <a:bodyPr/>
                    <a:lstStyle/>
                    <a:p>
                      <a:pPr algn="ctr" rtl="1"/>
                      <a:r>
                        <a:rPr lang="fa-IR" b="1" dirty="0" smtClean="0">
                          <a:solidFill>
                            <a:srgbClr val="002060"/>
                          </a:solidFill>
                          <a:cs typeface="B Mitra" pitchFamily="2" charset="-78"/>
                        </a:rPr>
                        <a:t>19-8</a:t>
                      </a:r>
                      <a:r>
                        <a:rPr lang="fa-IR" b="1" baseline="0" dirty="0" smtClean="0">
                          <a:solidFill>
                            <a:srgbClr val="002060"/>
                          </a:solidFill>
                          <a:cs typeface="B Mitra" pitchFamily="2" charset="-78"/>
                        </a:rPr>
                        <a:t> شهریور 91 </a:t>
                      </a:r>
                      <a:endParaRPr lang="en-US" b="1" dirty="0">
                        <a:solidFill>
                          <a:srgbClr val="002060"/>
                        </a:solidFill>
                        <a:cs typeface="B Mitra" pitchFamily="2" charset="-78"/>
                      </a:endParaRPr>
                    </a:p>
                  </a:txBody>
                  <a:tcPr/>
                </a:tc>
                <a:tc>
                  <a:txBody>
                    <a:bodyPr/>
                    <a:lstStyle/>
                    <a:p>
                      <a:pPr algn="r" rtl="1"/>
                      <a:r>
                        <a:rPr lang="fa-IR" b="1" dirty="0" smtClean="0">
                          <a:solidFill>
                            <a:srgbClr val="002060"/>
                          </a:solidFill>
                          <a:cs typeface="B Mitra" pitchFamily="2" charset="-78"/>
                        </a:rPr>
                        <a:t>بازیهای پارالمپیک</a:t>
                      </a:r>
                      <a:r>
                        <a:rPr lang="fa-IR" b="1" baseline="0" dirty="0" smtClean="0">
                          <a:solidFill>
                            <a:srgbClr val="002060"/>
                          </a:solidFill>
                          <a:cs typeface="B Mitra" pitchFamily="2" charset="-78"/>
                        </a:rPr>
                        <a:t> تابستانی 2012</a:t>
                      </a:r>
                      <a:endParaRPr lang="en-US" b="1" dirty="0">
                        <a:solidFill>
                          <a:srgbClr val="002060"/>
                        </a:solidFill>
                        <a:cs typeface="B Mitra" pitchFamily="2" charset="-78"/>
                      </a:endParaRPr>
                    </a:p>
                  </a:txBody>
                  <a:tcPr/>
                </a:tc>
              </a:tr>
              <a:tr h="370840">
                <a:tc>
                  <a:txBody>
                    <a:bodyPr/>
                    <a:lstStyle/>
                    <a:p>
                      <a:pPr algn="ctr" rtl="1"/>
                      <a:r>
                        <a:rPr lang="fa-IR" b="1" dirty="0" smtClean="0">
                          <a:solidFill>
                            <a:srgbClr val="002060"/>
                          </a:solidFill>
                          <a:cs typeface="B Mitra" pitchFamily="2" charset="-78"/>
                        </a:rPr>
                        <a:t>هایانگ -</a:t>
                      </a:r>
                      <a:r>
                        <a:rPr lang="fa-IR" b="1" baseline="0" dirty="0" smtClean="0">
                          <a:solidFill>
                            <a:srgbClr val="002060"/>
                          </a:solidFill>
                          <a:cs typeface="B Mitra" pitchFamily="2" charset="-78"/>
                        </a:rPr>
                        <a:t> چین</a:t>
                      </a:r>
                      <a:endParaRPr lang="en-US" b="1" dirty="0">
                        <a:solidFill>
                          <a:srgbClr val="002060"/>
                        </a:solidFill>
                        <a:cs typeface="B Mitra" pitchFamily="2" charset="-78"/>
                      </a:endParaRPr>
                    </a:p>
                  </a:txBody>
                  <a:tcPr/>
                </a:tc>
                <a:tc>
                  <a:txBody>
                    <a:bodyPr/>
                    <a:lstStyle/>
                    <a:p>
                      <a:pPr algn="ctr" rtl="1"/>
                      <a:r>
                        <a:rPr lang="fa-IR" b="1" dirty="0" smtClean="0">
                          <a:solidFill>
                            <a:srgbClr val="002060"/>
                          </a:solidFill>
                          <a:cs typeface="B Mitra" pitchFamily="2" charset="-78"/>
                        </a:rPr>
                        <a:t>1391</a:t>
                      </a:r>
                      <a:endParaRPr lang="en-US" b="1" dirty="0">
                        <a:solidFill>
                          <a:srgbClr val="002060"/>
                        </a:solidFill>
                        <a:cs typeface="B Mitra" pitchFamily="2" charset="-78"/>
                      </a:endParaRPr>
                    </a:p>
                  </a:txBody>
                  <a:tcPr/>
                </a:tc>
                <a:tc>
                  <a:txBody>
                    <a:bodyPr/>
                    <a:lstStyle/>
                    <a:p>
                      <a:pPr algn="r" rtl="1"/>
                      <a:r>
                        <a:rPr lang="fa-IR" b="1" dirty="0" smtClean="0">
                          <a:solidFill>
                            <a:srgbClr val="002060"/>
                          </a:solidFill>
                          <a:cs typeface="B Mitra" pitchFamily="2" charset="-78"/>
                        </a:rPr>
                        <a:t>سومین دوره بازیهای ساحلی آسیا 2012</a:t>
                      </a:r>
                      <a:endParaRPr lang="en-US" b="1" dirty="0">
                        <a:solidFill>
                          <a:srgbClr val="002060"/>
                        </a:solidFill>
                        <a:cs typeface="B Mitra" pitchFamily="2" charset="-78"/>
                      </a:endParaRPr>
                    </a:p>
                  </a:txBody>
                  <a:tcPr/>
                </a:tc>
              </a:tr>
            </a:tbl>
          </a:graphicData>
        </a:graphic>
      </p:graphicFrame>
      <p:sp>
        <p:nvSpPr>
          <p:cNvPr id="3" name="Title 2"/>
          <p:cNvSpPr>
            <a:spLocks noGrp="1"/>
          </p:cNvSpPr>
          <p:nvPr>
            <p:ph type="title"/>
          </p:nvPr>
        </p:nvSpPr>
        <p:spPr>
          <a:xfrm>
            <a:off x="500034" y="642918"/>
            <a:ext cx="8229600" cy="1143000"/>
          </a:xfrm>
        </p:spPr>
        <p:txBody>
          <a:bodyPr>
            <a:normAutofit/>
          </a:bodyPr>
          <a:lstStyle/>
          <a:p>
            <a:pPr algn="ctr"/>
            <a:r>
              <a:rPr lang="fa-IR" sz="3200" dirty="0" smtClean="0">
                <a:solidFill>
                  <a:schemeClr val="accent5">
                    <a:lumMod val="75000"/>
                  </a:schemeClr>
                </a:solidFill>
                <a:cs typeface="B Titr" pitchFamily="2" charset="-78"/>
              </a:rPr>
              <a:t>تقویم فعالیت های آتی کمیته ملی المپیک</a:t>
            </a:r>
            <a:endParaRPr lang="en-US" sz="3200" dirty="0">
              <a:solidFill>
                <a:schemeClr val="accent5">
                  <a:lumMod val="75000"/>
                </a:schemeClr>
              </a:solidFill>
              <a:cs typeface="B Titr"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995</TotalTime>
  <Words>4316</Words>
  <Application>Microsoft Office PowerPoint</Application>
  <PresentationFormat>On-screen Show (4:3)</PresentationFormat>
  <Paragraphs>827</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Concourse</vt:lpstr>
      <vt:lpstr>گزارش اهم فعالیت های  کمیته ملی المپیک ج. ا. ا یران</vt:lpstr>
      <vt:lpstr>Slide 2</vt:lpstr>
      <vt:lpstr>فهـرست</vt:lpstr>
      <vt:lpstr>برگزاری جلسات هیئت اجرایی</vt:lpstr>
      <vt:lpstr>کمیسیون های فعال کمیته ملی المپیک و اعضاء آنها</vt:lpstr>
      <vt:lpstr>کمیسیون های فعال کمیته ملی المپیک و اعضاء آنها</vt:lpstr>
      <vt:lpstr>کمیسیون های فعال کمیته ملی المپیک و اعضاء آنها</vt:lpstr>
      <vt:lpstr>کمیسیون های فعال کمیته ملی المپیک و اعضاء آنها</vt:lpstr>
      <vt:lpstr>تقویم فعالیت های آتی کمیته ملی المپیک</vt:lpstr>
      <vt:lpstr>فعالیت های کمیته ملی المپیک  در بخش بین الملل</vt:lpstr>
      <vt:lpstr>Slide 11</vt:lpstr>
      <vt:lpstr>Slide 12</vt:lpstr>
      <vt:lpstr>اولین دوره بازیهای آسیایی ورزشهای رزمی-بانکوک</vt:lpstr>
      <vt:lpstr>Slide 14</vt:lpstr>
      <vt:lpstr>Slide 15</vt:lpstr>
      <vt:lpstr>Slide 16</vt:lpstr>
      <vt:lpstr>Slide 17</vt:lpstr>
      <vt:lpstr>Slide 18</vt:lpstr>
      <vt:lpstr>Slide 19</vt:lpstr>
      <vt:lpstr>Slide 20</vt:lpstr>
      <vt:lpstr>Slide 21</vt:lpstr>
      <vt:lpstr>Slide 22</vt:lpstr>
      <vt:lpstr>اهم فعالیت های کمیته های فرعی ستاد بازیها</vt:lpstr>
      <vt:lpstr>كميته كنترل و ارزيابي و نظارت</vt:lpstr>
      <vt:lpstr>Slide 25</vt:lpstr>
      <vt:lpstr>Slide 26</vt:lpstr>
      <vt:lpstr>Slide 27</vt:lpstr>
      <vt:lpstr>Slide 28</vt:lpstr>
      <vt:lpstr>جايگاه كاروان ورزشي جمهوري اسلامي ايران در بازيهاي آسيايي پس از انقلاب اسلامي</vt:lpstr>
      <vt:lpstr>تعداد مدالهاي كسب شده كاروان جمهوري اسلامي ايران در بازيهاي آسيايي پس از انقلاب اسلامي</vt:lpstr>
      <vt:lpstr>ديماه 1388</vt:lpstr>
      <vt:lpstr>ديماه 1388</vt:lpstr>
      <vt:lpstr>مراسم و رویدادهای داخلی برگزار شده</vt:lpstr>
      <vt:lpstr>برگزاری دوی روز المپیک</vt:lpstr>
      <vt:lpstr>عملکرد بخش آموزش، پژوهش و همبستگی المپیک</vt:lpstr>
      <vt:lpstr>Slide 36</vt:lpstr>
      <vt:lpstr>Slide 37</vt:lpstr>
      <vt:lpstr>Slide 38</vt:lpstr>
      <vt:lpstr>امور تشریفات و اعزام ها</vt:lpstr>
      <vt:lpstr>امور اداری </vt:lpstr>
      <vt:lpstr> گزارش عملکرد دبیرخانه</vt:lpstr>
      <vt:lpstr>Slide 42</vt:lpstr>
      <vt:lpstr>Slide 43</vt:lpstr>
      <vt:lpstr>Slide 44</vt:lpstr>
      <vt:lpstr>Slide 45</vt:lpstr>
      <vt:lpstr>Slide 46</vt:lpstr>
      <vt:lpstr>Slide 47</vt:lpstr>
      <vt:lpstr>Slide 48</vt:lpstr>
    </vt:vector>
  </TitlesOfParts>
  <Company>021-66467903-5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اهم فعالیت های کمیته ملی المپیک ج. ا.  ا یران</dc:title>
  <dc:creator>asadi-2</dc:creator>
  <cp:lastModifiedBy>abdollahi</cp:lastModifiedBy>
  <cp:revision>108</cp:revision>
  <dcterms:created xsi:type="dcterms:W3CDTF">2010-02-23T09:02:30Z</dcterms:created>
  <dcterms:modified xsi:type="dcterms:W3CDTF">2010-03-01T08:43:51Z</dcterms:modified>
</cp:coreProperties>
</file>